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73" r:id="rId4"/>
    <p:sldId id="259" r:id="rId5"/>
    <p:sldId id="271" r:id="rId6"/>
    <p:sldId id="263" r:id="rId7"/>
    <p:sldId id="264" r:id="rId8"/>
    <p:sldId id="265" r:id="rId9"/>
    <p:sldId id="266" r:id="rId10"/>
    <p:sldId id="267" r:id="rId11"/>
    <p:sldId id="269" r:id="rId12"/>
    <p:sldId id="272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A07F-BCB5-466D-BFB9-6A4EF5BAF4F6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B444-B23B-4D33-B0DD-8A215D42CB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7AA7A9-26F4-4DE0-B5E5-0F5AFBFDB197}" type="datetimeFigureOut">
              <a:rPr lang="cs-CZ" smtClean="0"/>
              <a:pPr/>
              <a:t>21.3.2012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E5BF61-9CC4-476D-96D0-2938E55D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535424" cy="129614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4400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Posouzení návratnosti solárního systému pro ohřev teplé vody</a:t>
            </a:r>
            <a:r>
              <a:rPr lang="cs-CZ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cs-CZ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cs-CZ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7704856" cy="1440160"/>
          </a:xfrm>
        </p:spPr>
        <p:txBody>
          <a:bodyPr>
            <a:noAutofit/>
          </a:bodyPr>
          <a:lstStyle/>
          <a:p>
            <a:pPr algn="l"/>
            <a:endParaRPr lang="cs-CZ" dirty="0" smtClean="0"/>
          </a:p>
          <a:p>
            <a:endParaRPr lang="cs-CZ" dirty="0"/>
          </a:p>
          <a:p>
            <a:pPr algn="ctr"/>
            <a:r>
              <a:rPr lang="cs-CZ" b="1" dirty="0" smtClean="0"/>
              <a:t>  Vypracovali:  Marek </a:t>
            </a:r>
            <a:r>
              <a:rPr lang="cs-CZ" b="1" dirty="0" err="1" smtClean="0"/>
              <a:t>Obšivač</a:t>
            </a:r>
            <a:r>
              <a:rPr lang="cs-CZ" b="1" dirty="0" smtClean="0"/>
              <a:t>, Adrián Adamec</a:t>
            </a:r>
          </a:p>
          <a:p>
            <a:pPr algn="ctr"/>
            <a:r>
              <a:rPr lang="cs-CZ" b="1" dirty="0" smtClean="0"/>
              <a:t>Střední průmyslová škola stavební Valašské Meziříčí</a:t>
            </a:r>
            <a:endParaRPr lang="cs-CZ" b="1" dirty="0" smtClean="0"/>
          </a:p>
          <a:p>
            <a:pPr algn="ctr"/>
            <a:r>
              <a:rPr lang="cs-CZ" b="1" dirty="0" smtClean="0"/>
              <a:t>ZLÍNSKÝ KRAJ</a:t>
            </a:r>
          </a:p>
          <a:p>
            <a:pPr algn="ctr"/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661248"/>
            <a:ext cx="792088" cy="95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936104" cy="8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40"/>
            <a:ext cx="3802385" cy="28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 </a:t>
            </a:r>
          </a:p>
          <a:p>
            <a:pPr algn="ctr">
              <a:buNone/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NÁKLADY</a:t>
            </a:r>
          </a:p>
          <a:p>
            <a:pPr algn="ctr"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Náklady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na ohřev teplé vody za rok: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Zemní plyn: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173 Kč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Elektřina:   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235 Kč</a:t>
            </a:r>
          </a:p>
          <a:p>
            <a:pPr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měsíců: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plyn:    6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587 Kč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Elektřina:      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118 Kč</a:t>
            </a:r>
          </a:p>
          <a:p>
            <a:pPr>
              <a:buNone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Návratnost: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Zemní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plyn:100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000 : 6 587= 15 let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Elektřina:    100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 000 : 8 118 = 13 let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37152" t="28824" r="32555" b="38235"/>
          <a:stretch>
            <a:fillRect/>
          </a:stretch>
        </p:blipFill>
        <p:spPr bwMode="auto">
          <a:xfrm>
            <a:off x="4139952" y="2204864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Vyhodnocení návratnosti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cs-CZ" sz="3800" dirty="0" smtClean="0"/>
              <a:t>Doba návratnosti se liší podle aktuální potřeby vody pro 4 osoby za den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 </a:t>
            </a:r>
            <a:endParaRPr lang="cs-CZ" sz="3600" dirty="0" smtClean="0"/>
          </a:p>
          <a:p>
            <a:pPr marL="1080000">
              <a:buNone/>
            </a:pPr>
            <a:r>
              <a:rPr lang="cs-CZ" sz="3600" dirty="0" smtClean="0"/>
              <a:t>100 litrů (25 litrů na osobu) </a:t>
            </a:r>
          </a:p>
          <a:p>
            <a:pPr marL="1080000">
              <a:buNone/>
            </a:pPr>
            <a:r>
              <a:rPr lang="cs-CZ" sz="3600" dirty="0" smtClean="0"/>
              <a:t>Zemní plyn:               24 let</a:t>
            </a:r>
          </a:p>
          <a:p>
            <a:pPr marL="1080000">
              <a:buNone/>
            </a:pPr>
            <a:r>
              <a:rPr lang="cs-CZ" sz="3600" dirty="0" smtClean="0"/>
              <a:t>Elektřina:                   19 let</a:t>
            </a:r>
          </a:p>
          <a:p>
            <a:pPr marL="1080000">
              <a:buNone/>
            </a:pPr>
            <a:r>
              <a:rPr lang="cs-CZ" sz="3600" dirty="0" smtClean="0"/>
              <a:t> </a:t>
            </a:r>
          </a:p>
          <a:p>
            <a:pPr marL="1080000">
              <a:buNone/>
            </a:pPr>
            <a:r>
              <a:rPr lang="cs-CZ" sz="3600" dirty="0" smtClean="0"/>
              <a:t>180 litrů (45 litrů na osobu)</a:t>
            </a:r>
          </a:p>
          <a:p>
            <a:pPr marL="1080000">
              <a:buNone/>
            </a:pPr>
            <a:r>
              <a:rPr lang="cs-CZ" sz="3600" dirty="0" smtClean="0"/>
              <a:t>Zemní plyn:               15 let</a:t>
            </a:r>
          </a:p>
          <a:p>
            <a:pPr marL="1080000">
              <a:buNone/>
            </a:pPr>
            <a:r>
              <a:rPr lang="cs-CZ" sz="3600" dirty="0" smtClean="0"/>
              <a:t>Elektřina:                   13 let</a:t>
            </a:r>
          </a:p>
          <a:p>
            <a:pPr marL="1080000">
              <a:buNone/>
            </a:pPr>
            <a:r>
              <a:rPr lang="cs-CZ" sz="3600" dirty="0" smtClean="0"/>
              <a:t> </a:t>
            </a:r>
          </a:p>
          <a:p>
            <a:pPr marL="1080000">
              <a:buNone/>
            </a:pPr>
            <a:r>
              <a:rPr lang="cs-CZ" sz="3600" dirty="0" smtClean="0"/>
              <a:t>240 litrů (60 litrů na osobu) </a:t>
            </a:r>
          </a:p>
          <a:p>
            <a:pPr marL="1080000">
              <a:buNone/>
            </a:pPr>
            <a:r>
              <a:rPr lang="cs-CZ" sz="3600" dirty="0" smtClean="0"/>
              <a:t>Zemní plyn:               13 let</a:t>
            </a:r>
          </a:p>
          <a:p>
            <a:pPr marL="1080000">
              <a:buNone/>
            </a:pPr>
            <a:r>
              <a:rPr lang="cs-CZ" sz="3600" dirty="0" smtClean="0"/>
              <a:t>Elektřina:                   10 let</a:t>
            </a:r>
          </a:p>
          <a:p>
            <a:pPr>
              <a:buNone/>
            </a:pPr>
            <a:r>
              <a:rPr lang="cs-CZ" sz="3200" dirty="0" smtClean="0"/>
              <a:t> 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1624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864096"/>
          </a:xfrm>
        </p:spPr>
        <p:txBody>
          <a:bodyPr anchor="ctr">
            <a:normAutofit/>
          </a:bodyPr>
          <a:lstStyle/>
          <a:p>
            <a:pPr marL="550926" indent="-514350" algn="ctr"/>
            <a:r>
              <a:rPr lang="cs-CZ" sz="3200" b="1" dirty="0" smtClean="0"/>
              <a:t>Posouzení </a:t>
            </a:r>
            <a:r>
              <a:rPr lang="cs-CZ" sz="3200" b="1" dirty="0" err="1" smtClean="0"/>
              <a:t>dohřevů</a:t>
            </a:r>
            <a:r>
              <a:rPr lang="cs-CZ" sz="3200" b="1" dirty="0" smtClean="0"/>
              <a:t> teplé vody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79512" y="5445224"/>
            <a:ext cx="4320480" cy="1412776"/>
          </a:xfrm>
        </p:spPr>
        <p:txBody>
          <a:bodyPr anchor="t"/>
          <a:lstStyle/>
          <a:p>
            <a:pPr lvl="0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smtClean="0"/>
              <a:t>Jeden zásobník TV se dvěma                  </a:t>
            </a:r>
          </a:p>
          <a:p>
            <a:pPr lvl="0"/>
            <a:r>
              <a:rPr lang="cs-CZ" sz="2000" dirty="0" smtClean="0"/>
              <a:t>  topnými okruhy.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556792"/>
            <a:ext cx="4407396" cy="357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5"/>
          <p:cNvSpPr txBox="1">
            <a:spLocks/>
          </p:cNvSpPr>
          <p:nvPr/>
        </p:nvSpPr>
        <p:spPr>
          <a:xfrm>
            <a:off x="4716016" y="5445224"/>
            <a:ext cx="4427984" cy="1412776"/>
          </a:xfrm>
          <a:prstGeom prst="rect">
            <a:avLst/>
          </a:prstGeom>
        </p:spPr>
        <p:txBody>
          <a:bodyPr vert="horz" lIns="45720" tIns="0" rIns="45720" bIns="0" anchor="t">
            <a:normAutofit fontScale="92500"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smtClean="0"/>
              <a:t>Objem solárního zásobníku je plně  </a:t>
            </a:r>
          </a:p>
          <a:p>
            <a:pPr lvl="0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cs-CZ" sz="2000" dirty="0" smtClean="0"/>
              <a:t>   využit.</a:t>
            </a:r>
          </a:p>
          <a:p>
            <a:pPr lvl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/>
              <a:t> Solární zásobník se udržuje na nižších         </a:t>
            </a:r>
          </a:p>
          <a:p>
            <a:pPr lvl="0">
              <a:buClr>
                <a:schemeClr val="accent1"/>
              </a:buClr>
              <a:buSzPct val="80000"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teplotách.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Emise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Tabulka znečištění různými druhy paliv</a:t>
            </a:r>
          </a:p>
          <a:p>
            <a:r>
              <a:rPr lang="cs-CZ" sz="2400" dirty="0" smtClean="0"/>
              <a:t>Celková roční potřeba na ohřev teplé vody            5 </a:t>
            </a:r>
            <a:r>
              <a:rPr lang="cs-CZ" sz="2400" dirty="0" err="1" smtClean="0"/>
              <a:t>MWh</a:t>
            </a:r>
            <a:r>
              <a:rPr lang="cs-CZ" sz="2400" dirty="0" smtClean="0"/>
              <a:t>/rok</a:t>
            </a:r>
          </a:p>
          <a:p>
            <a:endParaRPr lang="cs-CZ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560" y="2996952"/>
          <a:ext cx="7992888" cy="3600399"/>
        </p:xfrm>
        <a:graphic>
          <a:graphicData uri="http://schemas.openxmlformats.org/drawingml/2006/table">
            <a:tbl>
              <a:tblPr/>
              <a:tblGrid>
                <a:gridCol w="1029956"/>
                <a:gridCol w="1029956"/>
                <a:gridCol w="1014275"/>
                <a:gridCol w="1229675"/>
                <a:gridCol w="1306530"/>
                <a:gridCol w="1175516"/>
                <a:gridCol w="1206980"/>
              </a:tblGrid>
              <a:tr h="3635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Množství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znečišťujích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látek přepočtené na množství energie kg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Typ znečišťující látky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kotel ZP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kotel dřevo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Elektřina systémová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Kotel HU pevný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kotel HU mostecké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58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Tuhé látky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16,69516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0,46267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12,69643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10,05357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1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1,33560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8,73885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23,96429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21,51785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1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4,00683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7,42317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3,053571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3,03571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1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1,33560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0,70178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45,78571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45,78571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1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CxHy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992,143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1,18869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0,69642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10,17857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9,017857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1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5803,57143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1785,714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1785,71429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>
                <a:cs typeface="Times New Roman" pitchFamily="18" charset="0"/>
              </a:rPr>
              <a:t>Soutěž </a:t>
            </a:r>
            <a:r>
              <a:rPr lang="cs-CZ" sz="2400" dirty="0" err="1" smtClean="0">
                <a:cs typeface="Times New Roman" pitchFamily="18" charset="0"/>
              </a:rPr>
              <a:t>Enersol</a:t>
            </a:r>
            <a:r>
              <a:rPr lang="cs-CZ" sz="2400" dirty="0" smtClean="0">
                <a:cs typeface="Times New Roman" pitchFamily="18" charset="0"/>
              </a:rPr>
              <a:t> mi přinesla spoustu nových informací a zkušeností.</a:t>
            </a:r>
          </a:p>
          <a:p>
            <a:pPr>
              <a:buNone/>
              <a:defRPr/>
            </a:pPr>
            <a:r>
              <a:rPr lang="cs-CZ" sz="2400" dirty="0" smtClean="0">
                <a:cs typeface="Times New Roman" pitchFamily="18" charset="0"/>
              </a:rPr>
              <a:t>    Chtěl bych poděkovat Ing. Petru </a:t>
            </a:r>
            <a:r>
              <a:rPr lang="cs-CZ" sz="2400" dirty="0" err="1" smtClean="0">
                <a:cs typeface="Times New Roman" pitchFamily="18" charset="0"/>
              </a:rPr>
              <a:t>Pobořilovi</a:t>
            </a:r>
            <a:r>
              <a:rPr lang="cs-CZ" sz="2400" dirty="0" smtClean="0">
                <a:cs typeface="Times New Roman" pitchFamily="18" charset="0"/>
              </a:rPr>
              <a:t> a </a:t>
            </a:r>
          </a:p>
          <a:p>
            <a:pPr>
              <a:buNone/>
              <a:defRPr/>
            </a:pPr>
            <a:r>
              <a:rPr lang="cs-CZ" sz="2400" dirty="0" smtClean="0">
                <a:cs typeface="Times New Roman" pitchFamily="18" charset="0"/>
              </a:rPr>
              <a:t>     Ing. Liboru </a:t>
            </a:r>
            <a:r>
              <a:rPr lang="cs-CZ" sz="2400" dirty="0" err="1" smtClean="0">
                <a:cs typeface="Times New Roman" pitchFamily="18" charset="0"/>
              </a:rPr>
              <a:t>Lenžovi</a:t>
            </a:r>
            <a:r>
              <a:rPr lang="cs-CZ" sz="2400" dirty="0" smtClean="0">
                <a:cs typeface="Times New Roman" pitchFamily="18" charset="0"/>
              </a:rPr>
              <a:t> z Regionálního energetického centra ve Valašském Meziříčí.</a:t>
            </a:r>
          </a:p>
          <a:p>
            <a:pPr>
              <a:defRPr/>
            </a:pPr>
            <a:endParaRPr lang="cs-CZ" sz="24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cs-CZ" sz="2400" dirty="0" smtClean="0"/>
              <a:t>          </a:t>
            </a:r>
            <a:r>
              <a:rPr lang="cs-CZ" sz="3200" dirty="0" smtClean="0"/>
              <a:t>Děkuji za pozornost a přeji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sz="3200" dirty="0" smtClean="0"/>
              <a:t>  hezký den!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prezentace: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416824" cy="4525963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Úvod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Ceny solárních systémů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Energetická </a:t>
            </a:r>
            <a:r>
              <a:rPr lang="cs-CZ" sz="2400" b="1" dirty="0"/>
              <a:t>bilance </a:t>
            </a:r>
            <a:r>
              <a:rPr lang="cs-CZ" sz="2400" b="1" dirty="0" smtClean="0"/>
              <a:t>provozu systému - výpočty 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/>
              <a:t>Posouzení návratnosti </a:t>
            </a:r>
            <a:endParaRPr lang="cs-CZ" sz="2400" b="1" dirty="0" smtClean="0"/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Náklady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Vyhodnocení návratnosti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Posouzení </a:t>
            </a:r>
            <a:r>
              <a:rPr lang="cs-CZ" sz="2400" b="1" dirty="0" err="1" smtClean="0"/>
              <a:t>dohřevů</a:t>
            </a:r>
            <a:r>
              <a:rPr lang="cs-CZ" sz="2400" b="1" dirty="0" smtClean="0"/>
              <a:t> teplé vody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Emise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b="1" dirty="0" smtClean="0"/>
              <a:t>Závěr</a:t>
            </a:r>
          </a:p>
          <a:p>
            <a:pPr marL="550926" indent="-514350">
              <a:buFont typeface="+mj-lt"/>
              <a:buAutoNum type="arabicPeriod"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1152128"/>
          </a:xfrm>
        </p:spPr>
        <p:txBody>
          <a:bodyPr anchor="ctr">
            <a:normAutofit/>
          </a:bodyPr>
          <a:lstStyle/>
          <a:p>
            <a:pPr algn="ctr"/>
            <a:r>
              <a:rPr lang="cs-CZ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Úvod</a:t>
            </a:r>
            <a:endParaRPr lang="cs-CZ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7931224" cy="2232248"/>
          </a:xfrm>
        </p:spPr>
        <p:txBody>
          <a:bodyPr/>
          <a:lstStyle/>
          <a:p>
            <a:r>
              <a:rPr lang="cs-CZ" dirty="0" smtClean="0"/>
              <a:t>Vyplatí se tento systém pro ohřev teplé vody?</a:t>
            </a:r>
          </a:p>
          <a:p>
            <a:r>
              <a:rPr lang="cs-CZ" dirty="0" smtClean="0"/>
              <a:t>Ohřev teplé vody zdarma. Je to pravda?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402" b="1423"/>
          <a:stretch>
            <a:fillRect/>
          </a:stretch>
        </p:blipFill>
        <p:spPr bwMode="auto">
          <a:xfrm>
            <a:off x="2051720" y="3140968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Ceny solárních systémů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 smtClean="0"/>
              <a:t>Výrobci: </a:t>
            </a:r>
            <a:r>
              <a:rPr lang="cs-CZ" dirty="0" err="1"/>
              <a:t>T</a:t>
            </a:r>
            <a:r>
              <a:rPr lang="cs-CZ" dirty="0" err="1" smtClean="0"/>
              <a:t>hermona</a:t>
            </a:r>
            <a:r>
              <a:rPr lang="cs-CZ" dirty="0" smtClean="0"/>
              <a:t>, </a:t>
            </a:r>
            <a:r>
              <a:rPr lang="cs-CZ" dirty="0" err="1" smtClean="0"/>
              <a:t>Viessmann</a:t>
            </a:r>
            <a:r>
              <a:rPr lang="cs-CZ" dirty="0" smtClean="0"/>
              <a:t>, Junkers</a:t>
            </a:r>
          </a:p>
          <a:p>
            <a:r>
              <a:rPr lang="cs-CZ" dirty="0" smtClean="0"/>
              <a:t>Komponenty systémů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55576" y="2636912"/>
          <a:ext cx="7488832" cy="3616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464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Výrobce solárního systému: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  <a:cs typeface="Times New Roman"/>
                        </a:rPr>
                        <a:t>Cena: (bez DPH)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Viessmann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86 470,- Kč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>
                          <a:latin typeface="Times New Roman"/>
                          <a:ea typeface="Calibri"/>
                          <a:cs typeface="Times New Roman"/>
                        </a:rPr>
                        <a:t>Thermona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Times New Roman"/>
                          <a:ea typeface="Calibri"/>
                          <a:cs typeface="Times New Roman"/>
                        </a:rPr>
                        <a:t>68 500,- Kč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Times New Roman"/>
                          <a:ea typeface="Calibri"/>
                          <a:cs typeface="Times New Roman"/>
                        </a:rPr>
                        <a:t>Junkers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Times New Roman"/>
                          <a:ea typeface="Times New Roman"/>
                          <a:cs typeface="Times New Roman"/>
                        </a:rPr>
                        <a:t>79 900,- Kč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Průměrná </a:t>
                      </a:r>
                      <a:r>
                        <a:rPr lang="cs-CZ" sz="2800" b="1" dirty="0">
                          <a:latin typeface="Times New Roman"/>
                          <a:ea typeface="Calibri"/>
                          <a:cs typeface="Times New Roman"/>
                        </a:rPr>
                        <a:t>cena: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78 270,- Kč</a:t>
                      </a:r>
                      <a:endParaRPr lang="cs-CZ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Komponenty systémů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995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124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600" dirty="0" smtClean="0"/>
              <a:t>ENERGETICKÝ VÝPOČET</a:t>
            </a:r>
          </a:p>
          <a:p>
            <a:endParaRPr lang="cs-CZ" sz="2800" dirty="0" smtClean="0"/>
          </a:p>
          <a:p>
            <a:r>
              <a:rPr lang="cs-CZ" sz="2800" dirty="0" smtClean="0"/>
              <a:t>ENERGETICKÝ </a:t>
            </a:r>
            <a:r>
              <a:rPr lang="cs-CZ" sz="2800" dirty="0"/>
              <a:t>ZISK SOLÁRNÍHO SYSTÉMU:</a:t>
            </a:r>
          </a:p>
          <a:p>
            <a:pPr marL="1080000" lvl="0">
              <a:buNone/>
            </a:pPr>
            <a:r>
              <a:rPr lang="cs-CZ" sz="2400" dirty="0"/>
              <a:t>V létě:   </a:t>
            </a:r>
            <a:r>
              <a:rPr lang="cs-CZ" sz="2400" dirty="0" smtClean="0"/>
              <a:t> </a:t>
            </a:r>
            <a:r>
              <a:rPr lang="cs-CZ" sz="2400" dirty="0"/>
              <a:t>1040 * 0,604 * 0,77 = 484 kWh/m</a:t>
            </a:r>
            <a:r>
              <a:rPr lang="cs-CZ" sz="2400" baseline="30000" dirty="0"/>
              <a:t>2</a:t>
            </a:r>
            <a:endParaRPr lang="cs-CZ" sz="2400" dirty="0"/>
          </a:p>
          <a:p>
            <a:pPr marL="1080000" lvl="0">
              <a:buNone/>
            </a:pPr>
            <a:r>
              <a:rPr lang="cs-CZ" sz="2400" dirty="0"/>
              <a:t>V zimě:    </a:t>
            </a:r>
            <a:r>
              <a:rPr lang="cs-CZ" sz="2400" dirty="0" smtClean="0"/>
              <a:t>567 </a:t>
            </a:r>
            <a:r>
              <a:rPr lang="cs-CZ" sz="2400" dirty="0"/>
              <a:t>* 0,451 * 0,63 = 161 </a:t>
            </a:r>
            <a:r>
              <a:rPr lang="cs-CZ" sz="2400" dirty="0" smtClean="0"/>
              <a:t>kWh/m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pPr marL="540000" lvl="0">
              <a:buNone/>
            </a:pPr>
            <a:r>
              <a:rPr lang="cs-CZ" sz="2400" dirty="0" smtClean="0"/>
              <a:t>Z</a:t>
            </a:r>
            <a:r>
              <a:rPr lang="cs-CZ" sz="2400" dirty="0"/>
              <a:t> 1m</a:t>
            </a:r>
            <a:r>
              <a:rPr lang="cs-CZ" sz="2400" baseline="30000" dirty="0"/>
              <a:t>2</a:t>
            </a:r>
            <a:r>
              <a:rPr lang="cs-CZ" sz="2400" dirty="0"/>
              <a:t> máme zisk celkem za rok:    645 </a:t>
            </a:r>
            <a:r>
              <a:rPr lang="cs-CZ" sz="2400" dirty="0" smtClean="0"/>
              <a:t>kWh/m</a:t>
            </a:r>
            <a:r>
              <a:rPr lang="cs-CZ" sz="2400" baseline="30000" dirty="0" smtClean="0"/>
              <a:t>2</a:t>
            </a:r>
          </a:p>
          <a:p>
            <a:pPr lvl="0">
              <a:buNone/>
            </a:pPr>
            <a:endParaRPr lang="cs-CZ" sz="2400" dirty="0"/>
          </a:p>
          <a:p>
            <a:r>
              <a:rPr lang="cs-CZ" sz="2800" dirty="0" smtClean="0"/>
              <a:t>KOLEKTORY </a:t>
            </a:r>
            <a:r>
              <a:rPr lang="cs-CZ" sz="2800" dirty="0"/>
              <a:t>O PLOŠE 4 m</a:t>
            </a:r>
            <a:r>
              <a:rPr lang="cs-CZ" sz="2800" baseline="30000" dirty="0"/>
              <a:t>2</a:t>
            </a:r>
            <a:r>
              <a:rPr lang="cs-CZ" sz="2800" dirty="0"/>
              <a:t> NÁM DAJÍ:</a:t>
            </a:r>
          </a:p>
          <a:p>
            <a:pPr marL="1080000" lvl="0">
              <a:buNone/>
            </a:pPr>
            <a:r>
              <a:rPr lang="cs-CZ" sz="2400" dirty="0"/>
              <a:t>Za rok 645x4 = 2,58 </a:t>
            </a:r>
            <a:r>
              <a:rPr lang="cs-CZ" sz="2400" dirty="0" err="1"/>
              <a:t>MWh</a:t>
            </a:r>
            <a:endParaRPr lang="cs-CZ" sz="2400" dirty="0"/>
          </a:p>
          <a:p>
            <a:pPr marL="1080000" lvl="0">
              <a:buNone/>
            </a:pPr>
            <a:r>
              <a:rPr lang="cs-CZ" sz="2400" dirty="0"/>
              <a:t>V létě </a:t>
            </a:r>
            <a:r>
              <a:rPr lang="cs-CZ" sz="2400" dirty="0" smtClean="0"/>
              <a:t> 484x4 </a:t>
            </a:r>
            <a:r>
              <a:rPr lang="cs-CZ" sz="2400" dirty="0"/>
              <a:t>= </a:t>
            </a:r>
            <a:r>
              <a:rPr lang="cs-CZ" sz="2400" dirty="0" smtClean="0"/>
              <a:t>1,94 </a:t>
            </a:r>
            <a:r>
              <a:rPr lang="cs-CZ" sz="2400" dirty="0" err="1"/>
              <a:t>MWh</a:t>
            </a:r>
            <a:endParaRPr lang="cs-CZ" sz="2400" dirty="0"/>
          </a:p>
          <a:p>
            <a:pPr marL="1080000" lvl="0">
              <a:buNone/>
            </a:pPr>
            <a:r>
              <a:rPr lang="cs-CZ" sz="2400" dirty="0"/>
              <a:t>V zimě 161x4 = 0,64 </a:t>
            </a:r>
            <a:r>
              <a:rPr lang="cs-CZ" sz="2400" dirty="0" err="1"/>
              <a:t>MWh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" name="Obrázek 4" descr="C:\Users\doma\Desktop\ENERSOL\kolektory obrázky-2012\Junkers\solarni-kolektor-junkers-fkc-1s.jpg"/>
          <p:cNvPicPr/>
          <p:nvPr/>
        </p:nvPicPr>
        <p:blipFill>
          <a:blip r:embed="rId2" cstate="print"/>
          <a:srcRect l="14656" t="6624" r="9968" b="10689"/>
          <a:stretch>
            <a:fillRect/>
          </a:stretch>
        </p:blipFill>
        <p:spPr bwMode="auto">
          <a:xfrm>
            <a:off x="5148064" y="4581128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lvl="0">
              <a:buNone/>
            </a:pPr>
            <a:r>
              <a:rPr lang="cs-CZ" dirty="0" smtClean="0"/>
              <a:t>Hlavní </a:t>
            </a:r>
            <a:r>
              <a:rPr lang="cs-CZ" dirty="0"/>
              <a:t>přínos kolektorů je v </a:t>
            </a:r>
            <a:r>
              <a:rPr lang="cs-CZ" dirty="0" smtClean="0"/>
              <a:t>letních a přechodných </a:t>
            </a:r>
            <a:r>
              <a:rPr lang="cs-CZ" dirty="0"/>
              <a:t>měsících</a:t>
            </a:r>
            <a:r>
              <a:rPr lang="cs-CZ" dirty="0" smtClean="0"/>
              <a:t>.</a:t>
            </a:r>
          </a:p>
          <a:p>
            <a:pPr marL="0" lvl="0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Potřeba teplé vody na jednu osobu: 45 l/den</a:t>
            </a:r>
          </a:p>
          <a:p>
            <a:pPr>
              <a:buNone/>
            </a:pPr>
            <a:r>
              <a:rPr lang="cs-CZ" dirty="0" smtClean="0"/>
              <a:t>Potřeba 4 členné rodiny:    4 x 45 = 180 l/den</a:t>
            </a:r>
          </a:p>
          <a:p>
            <a:pPr marL="0">
              <a:buNone/>
            </a:pPr>
            <a:endParaRPr lang="cs-CZ" dirty="0" smtClean="0"/>
          </a:p>
          <a:p>
            <a:pPr marL="0">
              <a:buNone/>
            </a:pPr>
            <a:r>
              <a:rPr lang="cs-CZ" dirty="0" smtClean="0"/>
              <a:t>Potřeba </a:t>
            </a:r>
            <a:r>
              <a:rPr lang="cs-CZ" dirty="0"/>
              <a:t>tepla </a:t>
            </a:r>
            <a:endParaRPr lang="cs-CZ" dirty="0" smtClean="0"/>
          </a:p>
          <a:p>
            <a:pPr marL="0">
              <a:buNone/>
            </a:pPr>
            <a:r>
              <a:rPr lang="cs-CZ" dirty="0" smtClean="0"/>
              <a:t>Q = m * c *  t</a:t>
            </a:r>
          </a:p>
          <a:p>
            <a:pPr marL="0">
              <a:buNone/>
            </a:pPr>
            <a:r>
              <a:rPr lang="cs-CZ" dirty="0" smtClean="0"/>
              <a:t>Q </a:t>
            </a:r>
            <a:r>
              <a:rPr lang="cs-CZ" dirty="0"/>
              <a:t>= </a:t>
            </a:r>
            <a:r>
              <a:rPr lang="cs-CZ" dirty="0" smtClean="0"/>
              <a:t>180x4,2x(60-10</a:t>
            </a:r>
            <a:r>
              <a:rPr lang="cs-CZ" dirty="0"/>
              <a:t>) = </a:t>
            </a:r>
            <a:r>
              <a:rPr lang="cs-CZ" u="dbl" dirty="0" smtClean="0"/>
              <a:t>37 800 </a:t>
            </a:r>
            <a:r>
              <a:rPr lang="cs-CZ" u="dbl" dirty="0" err="1" smtClean="0"/>
              <a:t>kJ</a:t>
            </a:r>
            <a:r>
              <a:rPr lang="cs-CZ" u="dbl" dirty="0" smtClean="0"/>
              <a:t> </a:t>
            </a:r>
            <a:r>
              <a:rPr lang="cs-CZ" u="dbl" dirty="0"/>
              <a:t>za den.</a:t>
            </a:r>
            <a:r>
              <a:rPr lang="cs-CZ" dirty="0"/>
              <a:t> </a:t>
            </a:r>
            <a:endParaRPr lang="cs-CZ" dirty="0" smtClean="0"/>
          </a:p>
          <a:p>
            <a:pPr marL="0">
              <a:buNone/>
            </a:pPr>
            <a:endParaRPr lang="cs-CZ" dirty="0"/>
          </a:p>
          <a:p>
            <a:pPr marL="0">
              <a:buNone/>
            </a:pPr>
            <a:r>
              <a:rPr lang="cs-CZ" dirty="0"/>
              <a:t>Potřeba tepla za 6 měsíců: </a:t>
            </a:r>
            <a:endParaRPr lang="cs-CZ" dirty="0" smtClean="0"/>
          </a:p>
          <a:p>
            <a:pPr marL="0">
              <a:buNone/>
            </a:pPr>
            <a:r>
              <a:rPr lang="cs-CZ" dirty="0" smtClean="0"/>
              <a:t>37 800 x </a:t>
            </a:r>
            <a:r>
              <a:rPr lang="cs-CZ" dirty="0"/>
              <a:t>180 dnů = </a:t>
            </a:r>
            <a:r>
              <a:rPr lang="cs-CZ" u="dbl" dirty="0"/>
              <a:t>cca </a:t>
            </a:r>
            <a:r>
              <a:rPr lang="cs-CZ" u="dbl" dirty="0" smtClean="0"/>
              <a:t>6 804 MJ </a:t>
            </a:r>
            <a:r>
              <a:rPr lang="cs-CZ" u="dbl" dirty="0"/>
              <a:t>= </a:t>
            </a:r>
            <a:r>
              <a:rPr lang="cs-CZ" u="dbl" dirty="0" smtClean="0"/>
              <a:t>1,89 </a:t>
            </a:r>
            <a:r>
              <a:rPr lang="cs-CZ" u="dbl" dirty="0" err="1" smtClean="0"/>
              <a:t>MWh</a:t>
            </a:r>
            <a:endParaRPr lang="cs-CZ" u="dbl" dirty="0" smtClean="0"/>
          </a:p>
          <a:p>
            <a:pPr>
              <a:buNone/>
            </a:pPr>
            <a:r>
              <a:rPr lang="cs-CZ" dirty="0" smtClean="0"/>
              <a:t>           </a:t>
            </a:r>
          </a:p>
          <a:p>
            <a:pPr>
              <a:buNone/>
            </a:pPr>
            <a:r>
              <a:rPr lang="cs-CZ" dirty="0" smtClean="0"/>
              <a:t>Systém je navržen SPRÁVNĚ  </a:t>
            </a:r>
            <a:r>
              <a:rPr lang="cs-CZ" b="1" dirty="0" smtClean="0"/>
              <a:t>1,94 </a:t>
            </a:r>
            <a:r>
              <a:rPr lang="cs-CZ" b="1" dirty="0" err="1" smtClean="0"/>
              <a:t>MWh</a:t>
            </a:r>
            <a:r>
              <a:rPr lang="cs-CZ" b="1" dirty="0" smtClean="0"/>
              <a:t> &gt; 1,89 </a:t>
            </a:r>
            <a:r>
              <a:rPr lang="cs-CZ" b="1" dirty="0" err="1"/>
              <a:t>MWh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2195736" y="3645024"/>
            <a:ext cx="144016" cy="122312"/>
          </a:xfrm>
          <a:prstGeom prst="triangle">
            <a:avLst>
              <a:gd name="adj" fmla="val 489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POSOUZENÍ NÁVRATNOSTI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Vstupní data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/>
              <a:t>Teplota teplé vody</a:t>
            </a:r>
            <a:r>
              <a:rPr lang="cs-CZ" dirty="0" smtClean="0"/>
              <a:t>:                              60°C</a:t>
            </a:r>
            <a:endParaRPr lang="cs-CZ" dirty="0"/>
          </a:p>
          <a:p>
            <a:r>
              <a:rPr lang="cs-CZ" dirty="0"/>
              <a:t>Teplota studené vody:   </a:t>
            </a:r>
            <a:r>
              <a:rPr lang="cs-CZ" dirty="0" smtClean="0"/>
              <a:t>                      10°C</a:t>
            </a:r>
            <a:endParaRPr lang="cs-CZ" dirty="0"/>
          </a:p>
          <a:p>
            <a:r>
              <a:rPr lang="cs-CZ" dirty="0" smtClean="0"/>
              <a:t>Potřeba </a:t>
            </a:r>
            <a:r>
              <a:rPr lang="cs-CZ" dirty="0"/>
              <a:t>teplé vody na jednu osobu: </a:t>
            </a:r>
            <a:r>
              <a:rPr lang="cs-CZ" dirty="0" smtClean="0"/>
              <a:t>45 l/den</a:t>
            </a:r>
            <a:endParaRPr lang="cs-CZ" dirty="0"/>
          </a:p>
          <a:p>
            <a:r>
              <a:rPr lang="cs-CZ" dirty="0"/>
              <a:t>Potřeba 4 členné rodiny:   </a:t>
            </a:r>
            <a:r>
              <a:rPr lang="cs-CZ" dirty="0" smtClean="0"/>
              <a:t>               </a:t>
            </a:r>
            <a:r>
              <a:rPr lang="cs-CZ" dirty="0"/>
              <a:t>180 </a:t>
            </a:r>
            <a:r>
              <a:rPr lang="cs-CZ" dirty="0" smtClean="0"/>
              <a:t>l/den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75656" y="6237312"/>
            <a:ext cx="6480048" cy="481608"/>
          </a:xfrm>
        </p:spPr>
        <p:txBody>
          <a:bodyPr>
            <a:noAutofit/>
          </a:bodyPr>
          <a:lstStyle/>
          <a:p>
            <a:pPr algn="ctr"/>
            <a:r>
              <a:rPr lang="cs-CZ" sz="20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</a:rPr>
              <a:t>WWW.TZB-INFO.CZ</a:t>
            </a:r>
            <a:endParaRPr lang="cs-CZ" sz="2000" b="0" dirty="0">
              <a:ln w="5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8171398" cy="10081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cs-CZ" sz="4400" dirty="0" smtClean="0"/>
          </a:p>
          <a:p>
            <a:pPr algn="ctr">
              <a:buNone/>
            </a:pPr>
            <a:r>
              <a:rPr lang="cs-CZ" sz="4400" dirty="0" smtClean="0"/>
              <a:t>Z těchto výpočtů nám vyšla celková roční potřeba  energie na ohřev teplé vody 5 </a:t>
            </a:r>
            <a:r>
              <a:rPr lang="cs-CZ" sz="4400" dirty="0" err="1" smtClean="0"/>
              <a:t>MWh</a:t>
            </a:r>
            <a:r>
              <a:rPr lang="cs-CZ" sz="4400" dirty="0" smtClean="0"/>
              <a:t>/rok</a:t>
            </a:r>
            <a:r>
              <a:rPr lang="cs-CZ" sz="46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725" t="37480" r="28893" b="5401"/>
          <a:stretch>
            <a:fillRect/>
          </a:stretch>
        </p:blipFill>
        <p:spPr bwMode="auto">
          <a:xfrm>
            <a:off x="2051720" y="1556792"/>
            <a:ext cx="5328592" cy="47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850</TotalTime>
  <Words>325</Words>
  <Application>Microsoft Office PowerPoint</Application>
  <PresentationFormat>Předvádění na obrazovce (4:3)</PresentationFormat>
  <Paragraphs>169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Posouzení návratnosti solárního systému pro ohřev teplé vody </vt:lpstr>
      <vt:lpstr>Obsah prezentace:</vt:lpstr>
      <vt:lpstr>Úvod</vt:lpstr>
      <vt:lpstr>Ceny solárních systémů </vt:lpstr>
      <vt:lpstr>Komponenty systémů</vt:lpstr>
      <vt:lpstr>Snímek 6</vt:lpstr>
      <vt:lpstr>Snímek 7</vt:lpstr>
      <vt:lpstr>POSOUZENÍ NÁVRATNOSTI</vt:lpstr>
      <vt:lpstr>WWW.TZB-INFO.CZ</vt:lpstr>
      <vt:lpstr>Snímek 10</vt:lpstr>
      <vt:lpstr>Vyhodnocení návratnosti</vt:lpstr>
      <vt:lpstr>Posouzení dohřevů teplé vody</vt:lpstr>
      <vt:lpstr> Emise 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Posouzení návratnosti solárního systému pro ohřev teplé vody</dc:title>
  <dc:creator>doma</dc:creator>
  <cp:lastModifiedBy>Petr Pobořil</cp:lastModifiedBy>
  <cp:revision>76</cp:revision>
  <dcterms:created xsi:type="dcterms:W3CDTF">2012-02-05T13:28:27Z</dcterms:created>
  <dcterms:modified xsi:type="dcterms:W3CDTF">2012-03-21T10:29:17Z</dcterms:modified>
</cp:coreProperties>
</file>