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4" r:id="rId5"/>
    <p:sldId id="265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8" r:id="rId18"/>
    <p:sldId id="277" r:id="rId19"/>
    <p:sldId id="285" r:id="rId20"/>
    <p:sldId id="282" r:id="rId21"/>
    <p:sldId id="279" r:id="rId22"/>
    <p:sldId id="281" r:id="rId23"/>
    <p:sldId id="283" r:id="rId24"/>
    <p:sldId id="280" r:id="rId25"/>
    <p:sldId id="286" r:id="rId26"/>
    <p:sldId id="288" r:id="rId27"/>
    <p:sldId id="287" r:id="rId28"/>
  </p:sldIdLst>
  <p:sldSz cx="9144000" cy="6858000" type="screen4x3"/>
  <p:notesSz cx="6659563" cy="9875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822" autoAdjust="0"/>
  </p:normalViewPr>
  <p:slideViewPr>
    <p:cSldViewPr>
      <p:cViewPr varScale="1">
        <p:scale>
          <a:sx n="115" d="100"/>
          <a:sy n="115" d="100"/>
        </p:scale>
        <p:origin x="10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5811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2211" y="0"/>
            <a:ext cx="2885811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41B7-A342-49A6-B2EF-D4C6DBFA7E25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57" y="4691023"/>
            <a:ext cx="532765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85811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2211" y="9380332"/>
            <a:ext cx="2885811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B025-8592-4364-85AD-7B42484B3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62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0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6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7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8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5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55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3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8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63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58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D860-09D6-444A-BA4F-22F7F044CCCA}" type="datetimeFigureOut">
              <a:rPr lang="cs-CZ" smtClean="0"/>
              <a:t>23.9.2024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FDCCA-D065-4D9E-9388-0290C5103D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49349" y="0"/>
            <a:ext cx="8229600" cy="9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Stanovení základních údajů</a:t>
            </a:r>
            <a:endParaRPr lang="cs-CZ" sz="3600" b="1" dirty="0">
              <a:solidFill>
                <a:srgbClr val="9B231C"/>
              </a:solidFill>
              <a:ea typeface="Calibri"/>
              <a:cs typeface="Times New Roman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7668344" y="6381328"/>
            <a:ext cx="0" cy="288032"/>
          </a:xfrm>
          <a:prstGeom prst="line">
            <a:avLst/>
          </a:prstGeom>
          <a:ln w="1016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Svata\Pictures\ControlCenter3\Scan\CCF07042013_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9737" r="60762" b="24624"/>
          <a:stretch/>
        </p:blipFill>
        <p:spPr bwMode="auto">
          <a:xfrm rot="5400000">
            <a:off x="2854844" y="-1550949"/>
            <a:ext cx="3456064" cy="82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9" y="4080634"/>
            <a:ext cx="7877591" cy="219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marL="45720" indent="0"/>
            <a:r>
              <a:rPr lang="cs-CZ" sz="3200" b="1" dirty="0" smtClean="0">
                <a:solidFill>
                  <a:srgbClr val="C00000"/>
                </a:solidFill>
                <a:sym typeface="Symbol"/>
              </a:rPr>
              <a:t>Měrný </a:t>
            </a:r>
            <a:r>
              <a:rPr lang="cs-CZ" sz="3200" b="1" dirty="0">
                <a:solidFill>
                  <a:srgbClr val="C00000"/>
                </a:solidFill>
                <a:sym typeface="Symbol"/>
              </a:rPr>
              <a:t>tepelný tok přímo do venkovního prostředí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536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endParaRPr lang="cs-CZ" dirty="0">
              <a:sym typeface="Symbol"/>
            </a:endParaRPr>
          </a:p>
          <a:p>
            <a:pPr marL="45720" indent="0" algn="ctr">
              <a:buNone/>
            </a:pPr>
            <a:r>
              <a:rPr lang="cs-CZ" sz="3800" b="1" dirty="0" smtClean="0">
                <a:sym typeface="Symbol"/>
              </a:rPr>
              <a:t>HT,ie =  </a:t>
            </a:r>
            <a:r>
              <a:rPr lang="cs-CZ" sz="3800" b="1" dirty="0" err="1" smtClean="0">
                <a:latin typeface="GreekC"/>
                <a:cs typeface="GreekC"/>
                <a:sym typeface="Symbol"/>
              </a:rPr>
              <a:t>S</a:t>
            </a:r>
            <a:r>
              <a:rPr lang="cs-CZ" sz="3800" b="1" dirty="0" err="1" smtClean="0">
                <a:sym typeface="Symbol"/>
              </a:rPr>
              <a:t>Ak</a:t>
            </a:r>
            <a:r>
              <a:rPr lang="cs-CZ" sz="3800" b="1" dirty="0" smtClean="0">
                <a:sym typeface="Symbol"/>
              </a:rPr>
              <a:t>*(</a:t>
            </a:r>
            <a:r>
              <a:rPr lang="cs-CZ" sz="3800" b="1" dirty="0" err="1" smtClean="0">
                <a:sym typeface="Symbol"/>
              </a:rPr>
              <a:t>U</a:t>
            </a:r>
            <a:r>
              <a:rPr lang="cs-CZ" sz="3800" b="1" baseline="-25000" dirty="0" err="1" smtClean="0">
                <a:sym typeface="Symbol"/>
              </a:rPr>
              <a:t>k</a:t>
            </a:r>
            <a:r>
              <a:rPr lang="cs-CZ" sz="3800" dirty="0" smtClean="0">
                <a:sym typeface="Symbol"/>
              </a:rPr>
              <a:t> </a:t>
            </a:r>
            <a:r>
              <a:rPr lang="cs-CZ" sz="3800" b="1" dirty="0">
                <a:sym typeface="Symbol"/>
              </a:rPr>
              <a:t>+</a:t>
            </a:r>
            <a:r>
              <a:rPr lang="cs-CZ" sz="3800" b="1" dirty="0" smtClean="0"/>
              <a:t>U</a:t>
            </a:r>
            <a:r>
              <a:rPr lang="cs-CZ" sz="3800" b="1" baseline="-25000" dirty="0"/>
              <a:t>TB</a:t>
            </a:r>
            <a:r>
              <a:rPr lang="cs-CZ" sz="3800" b="1" dirty="0" smtClean="0"/>
              <a:t>)</a:t>
            </a:r>
            <a:r>
              <a:rPr lang="en-US" sz="3800" b="1" dirty="0" smtClean="0"/>
              <a:t> </a:t>
            </a:r>
            <a:r>
              <a:rPr lang="cs-CZ" sz="3800" b="1" dirty="0" smtClean="0">
                <a:sym typeface="Symbol"/>
              </a:rPr>
              <a:t>*</a:t>
            </a:r>
            <a:r>
              <a:rPr lang="cs-CZ" sz="3800" b="1" dirty="0" err="1" smtClean="0">
                <a:sym typeface="Symbol"/>
              </a:rPr>
              <a:t>f</a:t>
            </a:r>
            <a:r>
              <a:rPr lang="cs-CZ" sz="3800" b="1" baseline="-25000" dirty="0" err="1" smtClean="0">
                <a:sym typeface="Symbol"/>
              </a:rPr>
              <a:t>U,k</a:t>
            </a:r>
            <a:r>
              <a:rPr lang="cs-CZ" sz="3800" b="1" dirty="0" smtClean="0">
                <a:sym typeface="Symbol"/>
              </a:rPr>
              <a:t> *</a:t>
            </a:r>
            <a:r>
              <a:rPr lang="cs-CZ" sz="3800" b="1" dirty="0">
                <a:sym typeface="Symbol"/>
              </a:rPr>
              <a:t> </a:t>
            </a:r>
            <a:r>
              <a:rPr lang="cs-CZ" sz="3800" b="1" dirty="0" err="1" smtClean="0">
                <a:sym typeface="Symbol"/>
              </a:rPr>
              <a:t>f</a:t>
            </a:r>
            <a:r>
              <a:rPr lang="cs-CZ" sz="3800" b="1" baseline="-25000" dirty="0" err="1" smtClean="0">
                <a:sym typeface="Symbol"/>
              </a:rPr>
              <a:t>ie,k</a:t>
            </a:r>
            <a:r>
              <a:rPr lang="cs-CZ" sz="3800" b="1" dirty="0" smtClean="0">
                <a:sym typeface="Symbol"/>
              </a:rPr>
              <a:t> </a:t>
            </a:r>
            <a:r>
              <a:rPr lang="en-US" sz="3800" dirty="0" smtClean="0">
                <a:sym typeface="Symbol"/>
              </a:rPr>
              <a:t>[W</a:t>
            </a:r>
            <a:r>
              <a:rPr lang="cs-CZ" sz="3800" dirty="0" smtClean="0">
                <a:sym typeface="Symbol"/>
              </a:rPr>
              <a:t>/K</a:t>
            </a:r>
            <a:r>
              <a:rPr lang="en-US" sz="3800" dirty="0" smtClean="0">
                <a:sym typeface="Symbol"/>
              </a:rPr>
              <a:t>]</a:t>
            </a:r>
            <a:endParaRPr lang="cs-CZ" sz="38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A</a:t>
            </a:r>
            <a:r>
              <a:rPr lang="cs-CZ" baseline="-25000" dirty="0" err="1" smtClean="0"/>
              <a:t>k</a:t>
            </a:r>
            <a:r>
              <a:rPr lang="cs-CZ" dirty="0" smtClean="0"/>
              <a:t> </a:t>
            </a:r>
            <a:r>
              <a:rPr lang="cs-CZ" dirty="0"/>
              <a:t>– je plocha stavební části (k)  </a:t>
            </a:r>
            <a:r>
              <a:rPr lang="en-US" dirty="0"/>
              <a:t>      </a:t>
            </a:r>
            <a:r>
              <a:rPr lang="cs-CZ" dirty="0"/>
              <a:t> </a:t>
            </a:r>
            <a:r>
              <a:rPr lang="en-US" dirty="0"/>
              <a:t>[m</a:t>
            </a:r>
            <a:r>
              <a:rPr lang="en-US" b="1" baseline="30000" dirty="0"/>
              <a:t>2</a:t>
            </a:r>
            <a:r>
              <a:rPr lang="en-US" dirty="0"/>
              <a:t>]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U</a:t>
            </a:r>
            <a:r>
              <a:rPr lang="cs-CZ" baseline="-25000" dirty="0" err="1" smtClean="0"/>
              <a:t>k</a:t>
            </a:r>
            <a:r>
              <a:rPr lang="cs-CZ" dirty="0" smtClean="0"/>
              <a:t>- </a:t>
            </a:r>
            <a:r>
              <a:rPr lang="cs-CZ" dirty="0"/>
              <a:t>součinitel prostupu tepla stavební části </a:t>
            </a:r>
            <a:r>
              <a:rPr lang="en-US" dirty="0"/>
              <a:t>[</a:t>
            </a:r>
            <a:r>
              <a:rPr lang="cs-CZ" dirty="0"/>
              <a:t>W/m</a:t>
            </a:r>
            <a:r>
              <a:rPr lang="cs-CZ" baseline="30000" dirty="0"/>
              <a:t>2</a:t>
            </a:r>
            <a:r>
              <a:rPr lang="cs-CZ" dirty="0"/>
              <a:t>K</a:t>
            </a:r>
            <a:r>
              <a:rPr lang="en-US" dirty="0" smtClean="0"/>
              <a:t>]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>
                <a:sym typeface="Symbol"/>
              </a:rPr>
              <a:t></a:t>
            </a:r>
            <a:r>
              <a:rPr lang="cs-CZ" dirty="0" err="1"/>
              <a:t>U</a:t>
            </a:r>
            <a:r>
              <a:rPr lang="cs-CZ" baseline="-25000" dirty="0" err="1"/>
              <a:t>tb</a:t>
            </a:r>
            <a:r>
              <a:rPr lang="cs-CZ" dirty="0"/>
              <a:t> -  </a:t>
            </a:r>
            <a:r>
              <a:rPr lang="cs-CZ" dirty="0" smtClean="0"/>
              <a:t>přirážka na vliv tepelných vazeb </a:t>
            </a:r>
            <a:r>
              <a:rPr lang="en-US" dirty="0" smtClean="0"/>
              <a:t>[</a:t>
            </a:r>
            <a:r>
              <a:rPr lang="cs-CZ" dirty="0"/>
              <a:t>W/m</a:t>
            </a:r>
            <a:r>
              <a:rPr lang="cs-CZ" baseline="30000" dirty="0">
                <a:solidFill>
                  <a:srgbClr val="002060"/>
                </a:solidFill>
              </a:rPr>
              <a:t>2</a:t>
            </a:r>
            <a:r>
              <a:rPr lang="cs-CZ" dirty="0"/>
              <a:t>K</a:t>
            </a:r>
            <a:r>
              <a:rPr lang="en-US" dirty="0"/>
              <a:t>]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f</a:t>
            </a:r>
            <a:r>
              <a:rPr lang="cs-CZ" baseline="-25000" dirty="0" err="1" smtClean="0"/>
              <a:t>U,k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opravný </a:t>
            </a:r>
            <a:r>
              <a:rPr lang="cs-CZ" dirty="0"/>
              <a:t>činitel </a:t>
            </a:r>
            <a:r>
              <a:rPr lang="cs-CZ" dirty="0" smtClean="0"/>
              <a:t>zohledňující vliv vlastností stavebních částí a povětrnostních vlivů</a:t>
            </a:r>
          </a:p>
          <a:p>
            <a:pPr marL="0" indent="0">
              <a:buNone/>
            </a:pPr>
            <a:r>
              <a:rPr lang="cs-CZ" dirty="0" err="1">
                <a:sym typeface="Symbol"/>
              </a:rPr>
              <a:t>f</a:t>
            </a:r>
            <a:r>
              <a:rPr lang="cs-CZ" baseline="-25000" dirty="0" err="1">
                <a:sym typeface="Symbol"/>
              </a:rPr>
              <a:t>ie,k</a:t>
            </a:r>
            <a:r>
              <a:rPr lang="cs-CZ" dirty="0" smtClean="0">
                <a:sym typeface="Symbol"/>
              </a:rPr>
              <a:t>– teplotní činitel</a:t>
            </a:r>
            <a:r>
              <a:rPr lang="cs-CZ" b="1" dirty="0" smtClean="0"/>
              <a:t>  	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marL="45720" indent="0"/>
            <a:r>
              <a:rPr lang="cs-CZ" sz="2400" dirty="0">
                <a:sym typeface="Symbol"/>
              </a:rPr>
              <a:t></a:t>
            </a:r>
            <a:r>
              <a:rPr lang="cs-CZ" sz="3200" dirty="0" smtClean="0"/>
              <a:t>U</a:t>
            </a:r>
            <a:r>
              <a:rPr lang="cs-CZ" sz="3200" baseline="-25000" dirty="0" smtClean="0"/>
              <a:t>TB</a:t>
            </a:r>
            <a:r>
              <a:rPr lang="cs-CZ" sz="3200" dirty="0" smtClean="0"/>
              <a:t> </a:t>
            </a:r>
            <a:r>
              <a:rPr lang="cs-CZ" sz="3200" dirty="0"/>
              <a:t>-  přirážka na vliv tepelných vazeb</a:t>
            </a:r>
            <a:endParaRPr lang="cs-CZ" sz="3200" b="1" dirty="0">
              <a:solidFill>
                <a:srgbClr val="C00000"/>
              </a:solidFill>
              <a:sym typeface="Symbol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7" y="1628800"/>
            <a:ext cx="8272502" cy="35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Tepelné mosty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87301"/>
            <a:ext cx="6480720" cy="549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rgbClr val="C00000"/>
                </a:solidFill>
                <a:sym typeface="Symbol"/>
              </a:rPr>
              <a:t>Měrný tepelný </a:t>
            </a:r>
            <a:r>
              <a:rPr lang="cs-CZ" sz="3200" b="1" dirty="0" smtClean="0">
                <a:solidFill>
                  <a:srgbClr val="C00000"/>
                </a:solidFill>
                <a:sym typeface="Symbol"/>
              </a:rPr>
              <a:t>tok prostupem do nebo přes  sousední prostory </a:t>
            </a:r>
            <a:r>
              <a:rPr lang="cs-CZ" sz="3200" b="1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cs-CZ" sz="3200" b="1" baseline="-25000" dirty="0" err="1" smtClean="0">
                <a:solidFill>
                  <a:srgbClr val="C00000"/>
                </a:solidFill>
                <a:sym typeface="Symbol"/>
              </a:rPr>
              <a:t>T,ia</a:t>
            </a:r>
            <a:r>
              <a:rPr lang="cs-CZ" sz="3200" b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  <a:sym typeface="Symbol"/>
              </a:rPr>
              <a:t>(</a:t>
            </a:r>
            <a:r>
              <a:rPr lang="cs-CZ" sz="3200" b="1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cs-CZ" sz="3200" b="1" baseline="-25000" dirty="0" err="1" smtClean="0">
                <a:solidFill>
                  <a:srgbClr val="C00000"/>
                </a:solidFill>
                <a:sym typeface="Symbol"/>
              </a:rPr>
              <a:t>T,ia</a:t>
            </a:r>
            <a:r>
              <a:rPr lang="cs-CZ" sz="3200" b="1" baseline="-25000" dirty="0" smtClean="0">
                <a:solidFill>
                  <a:srgbClr val="C00000"/>
                </a:solidFill>
                <a:sym typeface="Symbol"/>
              </a:rPr>
              <a:t> , </a:t>
            </a:r>
            <a:r>
              <a:rPr lang="cs-CZ" sz="3200" b="1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cs-CZ" sz="3200" b="1" baseline="-25000" dirty="0" err="1" smtClean="0">
                <a:solidFill>
                  <a:srgbClr val="C00000"/>
                </a:solidFill>
                <a:sym typeface="Symbol"/>
              </a:rPr>
              <a:t>T,iaBE</a:t>
            </a:r>
            <a:r>
              <a:rPr lang="cs-CZ" sz="3200" b="1" dirty="0" smtClean="0">
                <a:solidFill>
                  <a:srgbClr val="C00000"/>
                </a:solidFill>
                <a:sym typeface="Symbol"/>
              </a:rPr>
              <a:t> , </a:t>
            </a:r>
            <a:r>
              <a:rPr lang="cs-CZ" sz="3200" b="1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cs-CZ" sz="3200" b="1" baseline="-25000" dirty="0" err="1" smtClean="0">
                <a:solidFill>
                  <a:srgbClr val="C00000"/>
                </a:solidFill>
                <a:sym typeface="Symbol"/>
              </a:rPr>
              <a:t>T,iae</a:t>
            </a:r>
            <a:r>
              <a:rPr lang="cs-CZ" sz="3200" b="1" dirty="0" smtClean="0">
                <a:solidFill>
                  <a:srgbClr val="C00000"/>
                </a:solidFill>
                <a:sym typeface="Symbol"/>
              </a:rPr>
              <a:t>)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5832648" cy="1369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4" y="3356992"/>
            <a:ext cx="9144000" cy="25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0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sym typeface="Symbol"/>
              </a:rPr>
              <a:t>Měrný tepelný </a:t>
            </a:r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tok prostupem do zeminy </a:t>
            </a:r>
            <a:r>
              <a:rPr lang="cs-CZ" sz="3600" b="1" dirty="0" err="1" smtClean="0">
                <a:solidFill>
                  <a:srgbClr val="C00000"/>
                </a:solidFill>
                <a:sym typeface="Symbol"/>
              </a:rPr>
              <a:t>H</a:t>
            </a:r>
            <a:r>
              <a:rPr lang="cs-CZ" sz="3600" b="1" baseline="-25000" dirty="0" err="1" smtClean="0">
                <a:solidFill>
                  <a:srgbClr val="C00000"/>
                </a:solidFill>
                <a:sym typeface="Symbol"/>
              </a:rPr>
              <a:t>T,ig</a:t>
            </a:r>
            <a:endParaRPr lang="cs-CZ" sz="3600" baseline="-25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571184" cy="13219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" y="3429000"/>
            <a:ext cx="9144000" cy="21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Teplotní opravný činitel</a:t>
            </a:r>
            <a:endParaRPr lang="cs-CZ" sz="36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24" y="1294804"/>
            <a:ext cx="2388971" cy="8640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195009"/>
            <a:ext cx="2159798" cy="11559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172933"/>
            <a:ext cx="2208767" cy="12241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44" y="2390674"/>
            <a:ext cx="8579296" cy="44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9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Teplota vnitřního vzduchu sousedních prostor</a:t>
            </a:r>
            <a:endParaRPr lang="cs-CZ" sz="36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1"/>
            <a:ext cx="9036496" cy="34011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20513" b="44323"/>
          <a:stretch/>
        </p:blipFill>
        <p:spPr>
          <a:xfrm>
            <a:off x="-53750" y="4509120"/>
            <a:ext cx="914399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Teplota povrchové teploty</a:t>
            </a:r>
            <a:endParaRPr lang="cs-CZ" sz="3600" baseline="-25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58606"/>
          <a:stretch/>
        </p:blipFill>
        <p:spPr>
          <a:xfrm>
            <a:off x="-24656" y="1177244"/>
            <a:ext cx="9144000" cy="203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Teplota vnitřního vzduchu sousedních nevytápěných prostor</a:t>
            </a:r>
            <a:endParaRPr lang="cs-CZ" sz="3600" baseline="-25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5292"/>
            <a:ext cx="7740352" cy="55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7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Teplotní činitel  </a:t>
            </a:r>
            <a:r>
              <a:rPr lang="cs-CZ" sz="3600" b="1" i="1" dirty="0" smtClean="0">
                <a:solidFill>
                  <a:srgbClr val="C00000"/>
                </a:solidFill>
                <a:sym typeface="Symbol"/>
              </a:rPr>
              <a:t>f</a:t>
            </a:r>
            <a:r>
              <a:rPr lang="cs-CZ" sz="3600" b="1" i="1" baseline="-25000" dirty="0" smtClean="0">
                <a:solidFill>
                  <a:srgbClr val="C00000"/>
                </a:solidFill>
                <a:sym typeface="Symbol"/>
              </a:rPr>
              <a:t>1</a:t>
            </a:r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 u nevytápěných prostor</a:t>
            </a:r>
            <a:endParaRPr lang="cs-CZ" sz="36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2" y="1412776"/>
            <a:ext cx="86170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0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9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Stanovení výpočtové vnitřní teploty</a:t>
            </a:r>
            <a:endParaRPr lang="cs-CZ" sz="3600" b="1" dirty="0">
              <a:solidFill>
                <a:srgbClr val="9B231C"/>
              </a:solidFill>
              <a:ea typeface="Calibri"/>
              <a:cs typeface="Times New Roman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23" y="1052736"/>
            <a:ext cx="8073954" cy="165000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2740"/>
            <a:ext cx="785119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Tepelná ztráta větráním </a:t>
            </a:r>
            <a:r>
              <a:rPr lang="cs-CZ" sz="3600" b="1" dirty="0" err="1" smtClean="0">
                <a:solidFill>
                  <a:srgbClr val="C00000"/>
                </a:solidFill>
                <a:sym typeface="Symbol"/>
              </a:rPr>
              <a:t>univerzalní</a:t>
            </a:r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 výpočet</a:t>
            </a:r>
            <a:endParaRPr lang="cs-CZ" sz="3600" baseline="-25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5292"/>
            <a:ext cx="6305550" cy="14954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80929"/>
            <a:ext cx="8579091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564904"/>
            <a:ext cx="5616624" cy="11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Tepelná ztráta větráním zjednodušený výpočet</a:t>
            </a:r>
            <a:endParaRPr lang="cs-CZ" sz="3600" baseline="-25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71800"/>
            <a:ext cx="8712255" cy="37444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55292"/>
            <a:ext cx="7838381" cy="4735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19" y="1700808"/>
            <a:ext cx="8064896" cy="7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544" y="1229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Minimální objemový průtok vzduchu</a:t>
            </a:r>
            <a:endParaRPr lang="cs-CZ" sz="3600" baseline="-25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6" y="908720"/>
            <a:ext cx="8820472" cy="20826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3" y="2933032"/>
            <a:ext cx="8046217" cy="17921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69" y="4588371"/>
            <a:ext cx="7091784" cy="22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3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148" y="49187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Vzduchotěsnost</a:t>
            </a:r>
            <a:endParaRPr lang="cs-CZ" sz="3600" baseline="-25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3133"/>
          <a:stretch/>
        </p:blipFill>
        <p:spPr>
          <a:xfrm>
            <a:off x="470729" y="1412776"/>
            <a:ext cx="8244408" cy="9361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9" y="3140968"/>
            <a:ext cx="839766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4099" y="-23428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Vzduchotěsnost</a:t>
            </a:r>
            <a:endParaRPr lang="cs-CZ" sz="3600" baseline="-25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9" y="692696"/>
            <a:ext cx="8388424" cy="34926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077072"/>
            <a:ext cx="7056784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4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Volitelný dodatečný zátopový tepelný výkon v případě přerušovaného vytápění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49080"/>
            <a:ext cx="8124825" cy="19621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27546"/>
            <a:ext cx="85248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6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  <a:sym typeface="Symbol"/>
              </a:rPr>
              <a:t>Zátopový tepelný výkon délku neužívání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4010"/>
            <a:ext cx="7070179" cy="54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Zátopový </a:t>
            </a:r>
            <a:r>
              <a:rPr lang="cs-CZ" sz="3600" b="1" dirty="0">
                <a:solidFill>
                  <a:srgbClr val="C00000"/>
                </a:solidFill>
                <a:sym typeface="Symbol"/>
              </a:rPr>
              <a:t>tepelný výkon </a:t>
            </a:r>
            <a:r>
              <a:rPr lang="cs-CZ" sz="3600" b="1" dirty="0" smtClean="0">
                <a:solidFill>
                  <a:srgbClr val="C00000"/>
                </a:solidFill>
                <a:sym typeface="Symbol"/>
              </a:rPr>
              <a:t>pro pokles teploty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20407"/>
            <a:ext cx="8136904" cy="5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904056"/>
          </a:xfrm>
        </p:spPr>
        <p:txBody>
          <a:bodyPr>
            <a:normAutofit/>
          </a:bodyPr>
          <a:lstStyle/>
          <a:p>
            <a:pPr marL="0" indent="0"/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Stavební údaje</a:t>
            </a:r>
            <a:endParaRPr lang="cs-CZ" sz="3600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664297"/>
          </a:xfrm>
        </p:spPr>
        <p:txBody>
          <a:bodyPr/>
          <a:lstStyle/>
          <a:p>
            <a:r>
              <a:rPr lang="cs-CZ" dirty="0" smtClean="0"/>
              <a:t>Rozměry konstrukcí (vnější)</a:t>
            </a:r>
          </a:p>
          <a:p>
            <a:pPr marL="0" indent="0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vata\Pictures\ControlCenter3\Scan\CCF07042013_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2" t="50685" r="12708" b="16672"/>
          <a:stretch/>
        </p:blipFill>
        <p:spPr bwMode="auto">
          <a:xfrm>
            <a:off x="796895" y="2008570"/>
            <a:ext cx="7550209" cy="40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904056"/>
          </a:xfrm>
        </p:spPr>
        <p:txBody>
          <a:bodyPr>
            <a:normAutofit/>
          </a:bodyPr>
          <a:lstStyle/>
          <a:p>
            <a:pPr marL="0" indent="0"/>
            <a:r>
              <a:rPr lang="cs-CZ" sz="3600" b="1" dirty="0" smtClean="0">
                <a:solidFill>
                  <a:schemeClr val="accent6">
                    <a:lumMod val="50000"/>
                  </a:schemeClr>
                </a:solidFill>
              </a:rPr>
              <a:t>Odpory při přestupu tepla</a:t>
            </a:r>
            <a:endParaRPr lang="cs-CZ" sz="3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2370"/>
            <a:ext cx="8731989" cy="172738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2" y="2907178"/>
            <a:ext cx="8731111" cy="23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832048"/>
          </a:xfrm>
        </p:spPr>
        <p:txBody>
          <a:bodyPr>
            <a:noAutofit/>
          </a:bodyPr>
          <a:lstStyle/>
          <a:p>
            <a:pPr marL="45720" indent="0"/>
            <a:r>
              <a:rPr lang="cs-CZ" sz="3600" b="1" dirty="0" smtClean="0">
                <a:solidFill>
                  <a:srgbClr val="C00000"/>
                </a:solidFill>
              </a:rPr>
              <a:t>Tepelný výkon pro budovu (místnost)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7862"/>
            <a:ext cx="8229600" cy="5038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cs-CZ" sz="2400" dirty="0">
              <a:sym typeface="Symbol"/>
            </a:endParaRPr>
          </a:p>
          <a:p>
            <a:pPr marL="45720" indent="0" algn="ctr">
              <a:buNone/>
            </a:pPr>
            <a:r>
              <a:rPr lang="cs-CZ" sz="3600" b="1" dirty="0" smtClean="0">
                <a:sym typeface="Symbol"/>
              </a:rPr>
              <a:t></a:t>
            </a:r>
            <a:r>
              <a:rPr lang="cs-CZ" sz="3600" b="1" baseline="-25000" dirty="0" err="1">
                <a:sym typeface="Symbol"/>
              </a:rPr>
              <a:t>HL,i</a:t>
            </a:r>
            <a:r>
              <a:rPr lang="cs-CZ" sz="3600" b="1" dirty="0">
                <a:sym typeface="Symbol"/>
              </a:rPr>
              <a:t> = </a:t>
            </a:r>
            <a:r>
              <a:rPr lang="cs-CZ" sz="3600" b="1" dirty="0" smtClean="0">
                <a:sym typeface="Symbol"/>
              </a:rPr>
              <a:t></a:t>
            </a:r>
            <a:r>
              <a:rPr lang="cs-CZ" sz="3600" b="1" baseline="-25000" dirty="0" err="1" smtClean="0">
                <a:sym typeface="Symbol"/>
              </a:rPr>
              <a:t>T,i</a:t>
            </a:r>
            <a:r>
              <a:rPr lang="cs-CZ" sz="3600" b="1" dirty="0" smtClean="0">
                <a:sym typeface="Symbol"/>
              </a:rPr>
              <a:t>+ </a:t>
            </a:r>
            <a:r>
              <a:rPr lang="cs-CZ" sz="3600" b="1" baseline="-25000" dirty="0" err="1" smtClean="0">
                <a:sym typeface="Symbol"/>
              </a:rPr>
              <a:t>V,i</a:t>
            </a:r>
            <a:r>
              <a:rPr lang="cs-CZ" sz="3600" b="1" dirty="0" smtClean="0">
                <a:sym typeface="Symbol"/>
              </a:rPr>
              <a:t>+ </a:t>
            </a:r>
            <a:r>
              <a:rPr lang="cs-CZ" sz="3600" b="1" baseline="-25000" dirty="0" err="1" smtClean="0">
                <a:sym typeface="Symbol"/>
              </a:rPr>
              <a:t>hu,i</a:t>
            </a:r>
            <a:r>
              <a:rPr lang="cs-CZ" sz="3600" b="1" baseline="-25000" dirty="0" smtClean="0">
                <a:sym typeface="Symbol"/>
              </a:rPr>
              <a:t> </a:t>
            </a:r>
            <a:r>
              <a:rPr lang="cs-CZ" sz="3600" b="1" dirty="0" smtClean="0">
                <a:sym typeface="Symbol"/>
              </a:rPr>
              <a:t>- </a:t>
            </a:r>
            <a:r>
              <a:rPr lang="cs-CZ" sz="3600" b="1" baseline="-25000" dirty="0" err="1" smtClean="0">
                <a:sym typeface="Symbol"/>
              </a:rPr>
              <a:t>gain,i</a:t>
            </a:r>
            <a:r>
              <a:rPr lang="cs-CZ" sz="3600" b="1" dirty="0" smtClean="0">
                <a:sym typeface="Symbol"/>
              </a:rPr>
              <a:t> </a:t>
            </a:r>
            <a:r>
              <a:rPr lang="en-US" sz="3600" b="1" dirty="0">
                <a:sym typeface="Symbol"/>
              </a:rPr>
              <a:t>[W]</a:t>
            </a:r>
            <a:endParaRPr lang="cs-CZ" sz="3600" b="1" dirty="0"/>
          </a:p>
          <a:p>
            <a:pPr marL="45720" indent="0" algn="ctr">
              <a:buNone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cs-CZ" sz="2600" b="1" dirty="0" smtClean="0">
                <a:sym typeface="Symbol"/>
              </a:rPr>
              <a:t></a:t>
            </a:r>
            <a:r>
              <a:rPr lang="cs-CZ" sz="2600" b="1" baseline="-25000" dirty="0" err="1">
                <a:sym typeface="Symbol"/>
              </a:rPr>
              <a:t>T,i</a:t>
            </a:r>
            <a:r>
              <a:rPr lang="cs-CZ" sz="2600" b="1" dirty="0">
                <a:sym typeface="Symbol"/>
              </a:rPr>
              <a:t> – </a:t>
            </a:r>
            <a:r>
              <a:rPr lang="cs-CZ" sz="2600" b="1" dirty="0" smtClean="0">
                <a:sym typeface="Symbol"/>
              </a:rPr>
              <a:t>	návrhová tepelná ztráta prostupem </a:t>
            </a:r>
            <a:r>
              <a:rPr lang="cs-CZ" sz="2600" b="1" dirty="0">
                <a:sym typeface="Symbol"/>
              </a:rPr>
              <a:t>tepla </a:t>
            </a:r>
            <a:r>
              <a:rPr lang="cs-CZ" sz="2600" b="1" dirty="0" smtClean="0">
                <a:sym typeface="Symbol"/>
              </a:rPr>
              <a:t>vytápěného prostoru       </a:t>
            </a:r>
            <a:r>
              <a:rPr lang="en-US" sz="2600" b="1" dirty="0">
                <a:sym typeface="Symbol"/>
              </a:rPr>
              <a:t>[W]</a:t>
            </a:r>
          </a:p>
          <a:p>
            <a:pPr marL="45720" indent="0">
              <a:buNone/>
            </a:pPr>
            <a:r>
              <a:rPr lang="cs-CZ" sz="2600" b="1" dirty="0">
                <a:sym typeface="Symbol"/>
              </a:rPr>
              <a:t></a:t>
            </a:r>
            <a:r>
              <a:rPr lang="cs-CZ" sz="2600" b="1" baseline="-25000" dirty="0" err="1">
                <a:sym typeface="Symbol"/>
              </a:rPr>
              <a:t>T,i</a:t>
            </a:r>
            <a:r>
              <a:rPr lang="cs-CZ" sz="2600" b="1" dirty="0">
                <a:sym typeface="Symbol"/>
              </a:rPr>
              <a:t> – </a:t>
            </a:r>
            <a:r>
              <a:rPr lang="cs-CZ" sz="2600" b="1" dirty="0" smtClean="0">
                <a:sym typeface="Symbol"/>
              </a:rPr>
              <a:t>	</a:t>
            </a:r>
            <a:r>
              <a:rPr lang="cs-CZ" sz="2600" b="1" dirty="0">
                <a:sym typeface="Symbol"/>
              </a:rPr>
              <a:t> návrhová tepelná ztráta větráním vytápěného prostoru </a:t>
            </a:r>
            <a:r>
              <a:rPr lang="en-US" sz="2600" b="1" dirty="0" smtClean="0">
                <a:sym typeface="Symbol"/>
              </a:rPr>
              <a:t>[</a:t>
            </a:r>
            <a:r>
              <a:rPr lang="en-US" sz="2600" b="1" dirty="0">
                <a:sym typeface="Symbol"/>
              </a:rPr>
              <a:t>W]</a:t>
            </a:r>
          </a:p>
          <a:p>
            <a:pPr marL="45720" indent="0">
              <a:buNone/>
            </a:pPr>
            <a:r>
              <a:rPr lang="cs-CZ" sz="2600" b="1" dirty="0" smtClean="0">
                <a:sym typeface="Symbol"/>
              </a:rPr>
              <a:t></a:t>
            </a:r>
            <a:r>
              <a:rPr lang="cs-CZ" sz="2600" b="1" baseline="-25000" dirty="0" err="1" smtClean="0">
                <a:sym typeface="Symbol"/>
              </a:rPr>
              <a:t>hu,i</a:t>
            </a:r>
            <a:r>
              <a:rPr lang="cs-CZ" sz="2600" b="1" dirty="0" smtClean="0">
                <a:sym typeface="Symbol"/>
              </a:rPr>
              <a:t>– 	volitelný dodatečný zátopový tepelný výkon v případě přerušovaného vytápění </a:t>
            </a:r>
            <a:r>
              <a:rPr lang="cs-CZ" sz="2600" b="1" dirty="0">
                <a:sym typeface="Symbol"/>
              </a:rPr>
              <a:t>	</a:t>
            </a:r>
            <a:r>
              <a:rPr lang="en-US" sz="2600" b="1" dirty="0">
                <a:sym typeface="Symbol"/>
              </a:rPr>
              <a:t>[W]</a:t>
            </a:r>
            <a:endParaRPr lang="cs-CZ" sz="2600" b="1" dirty="0"/>
          </a:p>
          <a:p>
            <a:pPr marL="45720" indent="0">
              <a:buNone/>
            </a:pPr>
            <a:r>
              <a:rPr lang="cs-CZ" sz="2400" b="1" dirty="0" smtClean="0">
                <a:sym typeface="Symbol"/>
              </a:rPr>
              <a:t></a:t>
            </a:r>
            <a:r>
              <a:rPr lang="cs-CZ" sz="2400" b="1" baseline="-25000" dirty="0" err="1" smtClean="0">
                <a:sym typeface="Symbol"/>
              </a:rPr>
              <a:t>gain,i</a:t>
            </a:r>
            <a:r>
              <a:rPr lang="cs-CZ" sz="2400" b="1" dirty="0">
                <a:sym typeface="Symbol"/>
              </a:rPr>
              <a:t>– </a:t>
            </a:r>
            <a:r>
              <a:rPr lang="cs-CZ" sz="2400" b="1" dirty="0" smtClean="0">
                <a:sym typeface="Symbol"/>
              </a:rPr>
              <a:t>trvalé tepelné zisky ve vytápěném prostoru, které se </a:t>
            </a:r>
            <a:r>
              <a:rPr lang="cs-CZ" sz="2400" b="1" dirty="0" err="1" smtClean="0">
                <a:sym typeface="Symbol"/>
              </a:rPr>
              <a:t>vyskutují</a:t>
            </a:r>
            <a:r>
              <a:rPr lang="cs-CZ" sz="2400" b="1" dirty="0" smtClean="0">
                <a:sym typeface="Symbol"/>
              </a:rPr>
              <a:t> při výpočtových podmínkách </a:t>
            </a:r>
            <a:r>
              <a:rPr lang="en-US" sz="2400" b="1" dirty="0">
                <a:sym typeface="Symbol"/>
              </a:rPr>
              <a:t>[W]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9040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Výpočet tepelných ztrát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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i</a:t>
            </a:r>
            <a:endParaRPr lang="cs-CZ" sz="3600" b="1" dirty="0">
              <a:solidFill>
                <a:srgbClr val="9B231C"/>
              </a:solidFill>
              <a:ea typeface="Calibri"/>
              <a:cs typeface="Times New Roman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936103"/>
          </a:xfrm>
        </p:spPr>
        <p:txBody>
          <a:bodyPr>
            <a:normAutofit/>
          </a:bodyPr>
          <a:lstStyle/>
          <a:p>
            <a:r>
              <a:rPr lang="cs-CZ" dirty="0" smtClean="0"/>
              <a:t>Výpočet tepelných ztrát prostupem </a:t>
            </a:r>
            <a:r>
              <a:rPr lang="cs-CZ" dirty="0">
                <a:sym typeface="Symbol"/>
              </a:rPr>
              <a:t></a:t>
            </a:r>
            <a:r>
              <a:rPr lang="cs-CZ" sz="1900" dirty="0" err="1">
                <a:sym typeface="Symbol"/>
              </a:rPr>
              <a:t>T,i</a:t>
            </a:r>
            <a:endParaRPr lang="cs-CZ" sz="19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13665" r="31145" b="17865"/>
          <a:stretch/>
        </p:blipFill>
        <p:spPr bwMode="auto">
          <a:xfrm>
            <a:off x="1187624" y="1916832"/>
            <a:ext cx="7053648" cy="43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6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90405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</a:rPr>
              <a:t>Výpočet tepelných ztrát </a:t>
            </a:r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</a:t>
            </a: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i</a:t>
            </a:r>
            <a:endParaRPr lang="cs-CZ" sz="3600" b="1" dirty="0">
              <a:solidFill>
                <a:srgbClr val="9B231C"/>
              </a:solidFill>
              <a:ea typeface="Calibri"/>
              <a:cs typeface="Times New Roman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584176"/>
          </a:xfrm>
        </p:spPr>
        <p:txBody>
          <a:bodyPr>
            <a:normAutofit/>
          </a:bodyPr>
          <a:lstStyle/>
          <a:p>
            <a:r>
              <a:rPr lang="cs-CZ" dirty="0" smtClean="0"/>
              <a:t>Výpočet tepelných ztrát větráním </a:t>
            </a:r>
            <a:r>
              <a:rPr lang="cs-CZ" dirty="0" smtClean="0">
                <a:sym typeface="Symbol"/>
              </a:rPr>
              <a:t></a:t>
            </a:r>
            <a:r>
              <a:rPr lang="cs-CZ" sz="1800" dirty="0" smtClean="0">
                <a:sym typeface="Symbol"/>
              </a:rPr>
              <a:t>v</a:t>
            </a:r>
            <a:endParaRPr lang="cs-CZ" sz="18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17501" r="29537" b="18106"/>
          <a:stretch/>
        </p:blipFill>
        <p:spPr bwMode="auto">
          <a:xfrm>
            <a:off x="539552" y="2034073"/>
            <a:ext cx="7450583" cy="40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832048"/>
          </a:xfrm>
        </p:spPr>
        <p:txBody>
          <a:bodyPr>
            <a:noAutofit/>
          </a:bodyPr>
          <a:lstStyle/>
          <a:p>
            <a:pPr marL="45720" indent="0"/>
            <a:r>
              <a:rPr lang="cs-CZ" sz="3200" b="1" dirty="0" smtClean="0">
                <a:solidFill>
                  <a:srgbClr val="C00000"/>
                </a:solidFill>
              </a:rPr>
              <a:t>Návrhová tepelná </a:t>
            </a:r>
            <a:r>
              <a:rPr lang="cs-CZ" sz="3200" b="1" dirty="0">
                <a:solidFill>
                  <a:srgbClr val="C00000"/>
                </a:solidFill>
              </a:rPr>
              <a:t>ztráta  </a:t>
            </a:r>
            <a:r>
              <a:rPr lang="cs-CZ" sz="3200" b="1" dirty="0" smtClean="0">
                <a:solidFill>
                  <a:srgbClr val="C00000"/>
                </a:solidFill>
              </a:rPr>
              <a:t>prostupem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5365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b="1" dirty="0" smtClean="0">
                <a:sym typeface="Symbol"/>
              </a:rPr>
              <a:t></a:t>
            </a:r>
            <a:r>
              <a:rPr lang="cs-CZ" b="1" baseline="-25000" dirty="0" err="1" smtClean="0">
                <a:sym typeface="Symbol"/>
              </a:rPr>
              <a:t>T,i</a:t>
            </a:r>
            <a:r>
              <a:rPr lang="cs-CZ" b="1" dirty="0" smtClean="0">
                <a:sym typeface="Symbol"/>
              </a:rPr>
              <a:t> = (</a:t>
            </a:r>
            <a:r>
              <a:rPr lang="cs-CZ" b="1" dirty="0" err="1" smtClean="0">
                <a:sym typeface="Symbol"/>
              </a:rPr>
              <a:t>H</a:t>
            </a:r>
            <a:r>
              <a:rPr lang="cs-CZ" b="1" baseline="-25000" dirty="0" err="1" smtClean="0">
                <a:sym typeface="Symbol"/>
              </a:rPr>
              <a:t>T,ie</a:t>
            </a:r>
            <a:r>
              <a:rPr lang="cs-CZ" b="1" dirty="0" err="1" smtClean="0">
                <a:sym typeface="Symbol"/>
              </a:rPr>
              <a:t>+H</a:t>
            </a:r>
            <a:r>
              <a:rPr lang="cs-CZ" b="1" baseline="-25000" dirty="0" err="1" smtClean="0">
                <a:sym typeface="Symbol"/>
              </a:rPr>
              <a:t>T,ia</a:t>
            </a:r>
            <a:r>
              <a:rPr lang="cs-CZ" b="1" dirty="0" err="1" smtClean="0">
                <a:sym typeface="Symbol"/>
              </a:rPr>
              <a:t>+H</a:t>
            </a:r>
            <a:r>
              <a:rPr lang="cs-CZ" b="1" baseline="-25000" dirty="0" err="1" smtClean="0">
                <a:sym typeface="Symbol"/>
              </a:rPr>
              <a:t>T,iae</a:t>
            </a:r>
            <a:r>
              <a:rPr lang="cs-CZ" b="1" dirty="0" err="1" smtClean="0">
                <a:sym typeface="Symbol"/>
              </a:rPr>
              <a:t>+H</a:t>
            </a:r>
            <a:r>
              <a:rPr lang="cs-CZ" b="1" baseline="-25000" dirty="0" err="1" smtClean="0">
                <a:sym typeface="Symbol"/>
              </a:rPr>
              <a:t>T,iaBE</a:t>
            </a:r>
            <a:r>
              <a:rPr lang="cs-CZ" b="1" dirty="0" err="1" smtClean="0">
                <a:sym typeface="Symbol"/>
              </a:rPr>
              <a:t>+H</a:t>
            </a:r>
            <a:r>
              <a:rPr lang="cs-CZ" b="1" baseline="-25000" dirty="0" err="1" smtClean="0">
                <a:sym typeface="Symbol"/>
              </a:rPr>
              <a:t>T,ig</a:t>
            </a:r>
            <a:r>
              <a:rPr lang="cs-CZ" b="1" dirty="0" smtClean="0">
                <a:sym typeface="Symbol"/>
              </a:rPr>
              <a:t>)* ( </a:t>
            </a:r>
            <a:r>
              <a:rPr lang="cs-CZ" b="1" dirty="0" err="1" smtClean="0">
                <a:latin typeface="GreekC"/>
                <a:cs typeface="GreekC"/>
                <a:sym typeface="Symbol"/>
              </a:rPr>
              <a:t>Q</a:t>
            </a:r>
            <a:r>
              <a:rPr lang="cs-CZ" b="1" baseline="-25000" dirty="0" err="1">
                <a:sym typeface="Symbol"/>
              </a:rPr>
              <a:t>int,i</a:t>
            </a:r>
            <a:r>
              <a:rPr lang="cs-CZ" b="1" dirty="0" smtClean="0">
                <a:sym typeface="Symbol"/>
              </a:rPr>
              <a:t> – </a:t>
            </a:r>
            <a:r>
              <a:rPr lang="cs-CZ" b="1" dirty="0" err="1" smtClean="0">
                <a:latin typeface="GreekC"/>
                <a:cs typeface="GreekC"/>
                <a:sym typeface="Symbol"/>
              </a:rPr>
              <a:t>Q</a:t>
            </a:r>
            <a:r>
              <a:rPr lang="cs-CZ" b="1" baseline="-25000" dirty="0" err="1">
                <a:sym typeface="Symbol"/>
              </a:rPr>
              <a:t>e</a:t>
            </a:r>
            <a:r>
              <a:rPr lang="cs-CZ" b="1" dirty="0" smtClean="0">
                <a:sym typeface="Symbol"/>
              </a:rPr>
              <a:t> )</a:t>
            </a:r>
            <a:r>
              <a:rPr lang="en-US" b="1" dirty="0" smtClean="0">
                <a:sym typeface="Symbol"/>
              </a:rPr>
              <a:t> </a:t>
            </a:r>
            <a:r>
              <a:rPr lang="en-US" sz="3600" b="1" dirty="0" smtClean="0">
                <a:sym typeface="Symbol"/>
              </a:rPr>
              <a:t>[W]</a:t>
            </a:r>
            <a:endParaRPr lang="cs-CZ" sz="3600" b="1" dirty="0"/>
          </a:p>
          <a:p>
            <a:pPr marL="45720" indent="0">
              <a:buNone/>
            </a:pPr>
            <a:r>
              <a:rPr lang="cs-CZ" dirty="0" smtClean="0">
                <a:sym typeface="Symbol"/>
              </a:rPr>
              <a:t>  </a:t>
            </a:r>
            <a:r>
              <a:rPr lang="cs-CZ" dirty="0" err="1" smtClean="0">
                <a:sym typeface="Symbol"/>
              </a:rPr>
              <a:t>H</a:t>
            </a:r>
            <a:r>
              <a:rPr lang="cs-CZ" b="1" baseline="-25000" dirty="0" err="1" smtClean="0">
                <a:sym typeface="Symbol"/>
              </a:rPr>
              <a:t>T,ix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400" b="1" dirty="0" smtClean="0">
                <a:sym typeface="Symbol"/>
              </a:rPr>
              <a:t>– měrný tepelný tok prostupem z vytápěného prostoru</a:t>
            </a:r>
            <a:r>
              <a:rPr lang="en-US" sz="2400" b="1" dirty="0" smtClean="0">
                <a:sym typeface="Symbol"/>
              </a:rPr>
              <a:t> [W</a:t>
            </a:r>
            <a:r>
              <a:rPr lang="cs-CZ" sz="2400" b="1" dirty="0" smtClean="0">
                <a:sym typeface="Symbol"/>
              </a:rPr>
              <a:t>/</a:t>
            </a:r>
            <a:r>
              <a:rPr lang="en-US" sz="2400" b="1" dirty="0" smtClean="0">
                <a:sym typeface="Symbol"/>
              </a:rPr>
              <a:t>K]</a:t>
            </a:r>
            <a:endParaRPr lang="cs-CZ" sz="2400" b="1" dirty="0" smtClean="0">
              <a:sym typeface="Symbol"/>
            </a:endParaRP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T,ie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>
                <a:sym typeface="Symbol"/>
              </a:rPr>
              <a:t>– </a:t>
            </a:r>
            <a:r>
              <a:rPr lang="cs-CZ" sz="2400" dirty="0" smtClean="0">
                <a:sym typeface="Symbol"/>
              </a:rPr>
              <a:t>přímo do venkovního prostředí</a:t>
            </a: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T,ia</a:t>
            </a:r>
            <a:r>
              <a:rPr lang="cs-CZ" sz="2400" dirty="0" smtClean="0">
                <a:sym typeface="Symbol"/>
              </a:rPr>
              <a:t> – do sousedních vytápěných prostor</a:t>
            </a:r>
            <a:endParaRPr lang="cs-CZ" sz="2400" dirty="0">
              <a:sym typeface="Symbol"/>
            </a:endParaRP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T,iae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>
                <a:sym typeface="Symbol"/>
              </a:rPr>
              <a:t>– </a:t>
            </a:r>
            <a:r>
              <a:rPr lang="cs-CZ" sz="2400" dirty="0" smtClean="0">
                <a:sym typeface="Symbol"/>
              </a:rPr>
              <a:t>do venkovního prostředí přes nevytápěné prostory</a:t>
            </a:r>
            <a:endParaRPr lang="cs-CZ" sz="2400" dirty="0">
              <a:sym typeface="Symbol"/>
            </a:endParaRP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T,iaBE</a:t>
            </a:r>
            <a:r>
              <a:rPr lang="cs-CZ" sz="2400" dirty="0" smtClean="0">
                <a:sym typeface="Symbol"/>
              </a:rPr>
              <a:t> – do sousední funkční části budovy</a:t>
            </a:r>
            <a:endParaRPr lang="cs-CZ" sz="2400" dirty="0">
              <a:sym typeface="Symbol"/>
            </a:endParaRP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T,ig</a:t>
            </a:r>
            <a:r>
              <a:rPr lang="cs-CZ" sz="2400" dirty="0" smtClean="0">
                <a:sym typeface="Symbol"/>
              </a:rPr>
              <a:t> – do zeminy</a:t>
            </a:r>
            <a:endParaRPr lang="cs-CZ" sz="2400" dirty="0">
              <a:sym typeface="Symbol"/>
            </a:endParaRPr>
          </a:p>
          <a:p>
            <a:pPr marL="45720" indent="0">
              <a:buNone/>
            </a:pPr>
            <a:r>
              <a:rPr lang="cs-CZ" sz="2400" dirty="0" smtClean="0">
                <a:sym typeface="Symbol"/>
              </a:rPr>
              <a:t>   </a:t>
            </a:r>
            <a:r>
              <a:rPr lang="cs-CZ" sz="2400" dirty="0" err="1" smtClean="0">
                <a:sym typeface="Symbol"/>
              </a:rPr>
              <a:t>H</a:t>
            </a:r>
            <a:r>
              <a:rPr lang="cs-CZ" sz="2400" baseline="-25000" dirty="0" err="1" smtClean="0">
                <a:sym typeface="Symbol"/>
              </a:rPr>
              <a:t>T,ie</a:t>
            </a:r>
            <a:r>
              <a:rPr lang="cs-CZ" sz="2400" dirty="0" smtClean="0">
                <a:sym typeface="Symbol"/>
              </a:rPr>
              <a:t> </a:t>
            </a:r>
            <a:r>
              <a:rPr lang="cs-CZ" sz="2400" dirty="0">
                <a:sym typeface="Symbol"/>
              </a:rPr>
              <a:t>– přímo do venkovního prostředí</a:t>
            </a:r>
          </a:p>
          <a:p>
            <a:pPr marL="45720" indent="0">
              <a:buNone/>
            </a:pPr>
            <a:r>
              <a:rPr lang="cs-CZ" b="1" dirty="0" smtClean="0">
                <a:latin typeface="GreekC"/>
                <a:cs typeface="GreekC"/>
                <a:sym typeface="Symbol"/>
              </a:rPr>
              <a:t> </a:t>
            </a:r>
            <a:r>
              <a:rPr lang="cs-CZ" b="1" dirty="0" err="1" smtClean="0">
                <a:latin typeface="GreekC"/>
                <a:cs typeface="GreekC"/>
                <a:sym typeface="Symbol"/>
              </a:rPr>
              <a:t>Q</a:t>
            </a:r>
            <a:r>
              <a:rPr lang="cs-CZ" b="1" baseline="-25000" dirty="0" err="1" smtClean="0">
                <a:sym typeface="Symbol"/>
              </a:rPr>
              <a:t>int,i</a:t>
            </a:r>
            <a:r>
              <a:rPr lang="cs-CZ" sz="2000" b="1" dirty="0" smtClean="0">
                <a:sym typeface="Symbol"/>
              </a:rPr>
              <a:t> </a:t>
            </a:r>
            <a:r>
              <a:rPr lang="cs-CZ" sz="2400" b="1" dirty="0" smtClean="0">
                <a:sym typeface="Symbol"/>
              </a:rPr>
              <a:t>– výpočtová vnitřní teplota vytápěného prostoru   </a:t>
            </a:r>
            <a:r>
              <a:rPr lang="en-US" sz="2400" b="1" dirty="0" smtClean="0">
                <a:sym typeface="Symbol"/>
              </a:rPr>
              <a:t>[</a:t>
            </a:r>
            <a:r>
              <a:rPr lang="cs-CZ" sz="2400" b="1" dirty="0" smtClean="0">
                <a:sym typeface="Symbol"/>
              </a:rPr>
              <a:t>°C</a:t>
            </a:r>
            <a:r>
              <a:rPr lang="en-US" sz="2400" b="1" dirty="0" smtClean="0">
                <a:sym typeface="Symbol"/>
              </a:rPr>
              <a:t>]</a:t>
            </a:r>
            <a:endParaRPr lang="cs-CZ" sz="2400" b="1" dirty="0" smtClean="0">
              <a:sym typeface="Symbol"/>
            </a:endParaRPr>
          </a:p>
          <a:p>
            <a:pPr marL="45720" indent="0">
              <a:buNone/>
            </a:pPr>
            <a:r>
              <a:rPr lang="cs-CZ" b="1" dirty="0" smtClean="0">
                <a:latin typeface="GreekC"/>
                <a:cs typeface="GreekC"/>
                <a:sym typeface="Symbol"/>
              </a:rPr>
              <a:t> </a:t>
            </a:r>
            <a:r>
              <a:rPr lang="cs-CZ" b="1" dirty="0" err="1" smtClean="0">
                <a:latin typeface="GreekC"/>
                <a:cs typeface="GreekC"/>
                <a:sym typeface="Symbol"/>
              </a:rPr>
              <a:t>Q</a:t>
            </a:r>
            <a:r>
              <a:rPr lang="cs-CZ" b="1" baseline="-25000" dirty="0" err="1" smtClean="0">
                <a:sym typeface="Symbol"/>
              </a:rPr>
              <a:t>e</a:t>
            </a:r>
            <a:r>
              <a:rPr lang="cs-CZ" b="1" dirty="0" smtClean="0">
                <a:latin typeface="GreekC"/>
                <a:cs typeface="GreekC"/>
                <a:sym typeface="Symbol"/>
              </a:rPr>
              <a:t> </a:t>
            </a:r>
            <a:r>
              <a:rPr lang="cs-CZ" sz="2400" b="1" dirty="0">
                <a:sym typeface="Symbol"/>
              </a:rPr>
              <a:t>– výpočtová </a:t>
            </a:r>
            <a:r>
              <a:rPr lang="cs-CZ" sz="2400" b="1" dirty="0" smtClean="0">
                <a:sym typeface="Symbol"/>
              </a:rPr>
              <a:t>venkovní </a:t>
            </a:r>
            <a:r>
              <a:rPr lang="cs-CZ" sz="2400" b="1" dirty="0">
                <a:sym typeface="Symbol"/>
              </a:rPr>
              <a:t>teplota </a:t>
            </a:r>
            <a:r>
              <a:rPr lang="en-US" sz="2400" b="1" dirty="0" smtClean="0">
                <a:sym typeface="Symbol"/>
              </a:rPr>
              <a:t>[</a:t>
            </a:r>
            <a:r>
              <a:rPr lang="cs-CZ" sz="2400" b="1" dirty="0">
                <a:sym typeface="Symbol"/>
              </a:rPr>
              <a:t>°C</a:t>
            </a:r>
            <a:r>
              <a:rPr lang="en-US" sz="2400" b="1" dirty="0" smtClean="0">
                <a:sym typeface="Symbol"/>
              </a:rPr>
              <a:t>]</a:t>
            </a:r>
            <a:endParaRPr lang="cs-CZ" sz="2400" b="1" dirty="0"/>
          </a:p>
          <a:p>
            <a:pPr marL="4572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2468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48680"/>
            <a:ext cx="8229600" cy="832048"/>
          </a:xfrm>
        </p:spPr>
        <p:txBody>
          <a:bodyPr>
            <a:noAutofit/>
          </a:bodyPr>
          <a:lstStyle/>
          <a:p>
            <a:pPr marL="45720" indent="0"/>
            <a:r>
              <a:rPr lang="cs-CZ" sz="3200" b="1" dirty="0" smtClean="0">
                <a:solidFill>
                  <a:srgbClr val="C00000"/>
                </a:solidFill>
              </a:rPr>
              <a:t>Návrhová tepelná </a:t>
            </a:r>
            <a:r>
              <a:rPr lang="cs-CZ" sz="3200" b="1" dirty="0">
                <a:solidFill>
                  <a:srgbClr val="C00000"/>
                </a:solidFill>
              </a:rPr>
              <a:t>ztráta  </a:t>
            </a:r>
            <a:r>
              <a:rPr lang="cs-CZ" sz="3200" b="1" dirty="0" smtClean="0">
                <a:solidFill>
                  <a:srgbClr val="C00000"/>
                </a:solidFill>
              </a:rPr>
              <a:t>prostupem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8" t="37281" r="5630" b="9904"/>
          <a:stretch/>
        </p:blipFill>
        <p:spPr>
          <a:xfrm>
            <a:off x="1403648" y="1085876"/>
            <a:ext cx="5688632" cy="4605082"/>
          </a:xfrm>
        </p:spPr>
      </p:pic>
      <p:sp>
        <p:nvSpPr>
          <p:cNvPr id="4" name="TextovéPole 3"/>
          <p:cNvSpPr txBox="1"/>
          <p:nvPr/>
        </p:nvSpPr>
        <p:spPr>
          <a:xfrm>
            <a:off x="1475656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ym typeface="Symbol"/>
              </a:rPr>
              <a:t>H</a:t>
            </a:r>
            <a:r>
              <a:rPr lang="cs-CZ" baseline="-25000" dirty="0" err="1" smtClean="0">
                <a:sym typeface="Symbol"/>
              </a:rPr>
              <a:t>T,iae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22768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Symbol"/>
              </a:rPr>
              <a:t>H</a:t>
            </a:r>
            <a:r>
              <a:rPr lang="cs-CZ" baseline="-25000" dirty="0">
                <a:sym typeface="Symbol"/>
              </a:rPr>
              <a:t>T,ie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52445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ym typeface="Symbol"/>
              </a:rPr>
              <a:t>H</a:t>
            </a:r>
            <a:r>
              <a:rPr lang="cs-CZ" baseline="-25000" dirty="0" err="1" smtClean="0">
                <a:sym typeface="Symbol"/>
              </a:rPr>
              <a:t>T,ig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72200" y="396158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ym typeface="Symbol"/>
              </a:rPr>
              <a:t>H</a:t>
            </a:r>
            <a:r>
              <a:rPr lang="cs-CZ" baseline="-25000" dirty="0" err="1">
                <a:sym typeface="Symbol"/>
              </a:rPr>
              <a:t>T,ie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95936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ym typeface="Symbol"/>
              </a:rPr>
              <a:t>H</a:t>
            </a:r>
            <a:r>
              <a:rPr lang="cs-CZ" baseline="-25000" dirty="0" err="1" smtClean="0">
                <a:sym typeface="Symbol"/>
              </a:rPr>
              <a:t>T,ia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8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339</Words>
  <Application>Microsoft Office PowerPoint</Application>
  <PresentationFormat>Předvádění na obrazovce (4:3)</PresentationFormat>
  <Paragraphs>64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GreekC</vt:lpstr>
      <vt:lpstr>Symbol</vt:lpstr>
      <vt:lpstr>Times New Roman</vt:lpstr>
      <vt:lpstr>Motiv systému Office</vt:lpstr>
      <vt:lpstr>Stanovení základních údajů</vt:lpstr>
      <vt:lpstr>Stanovení výpočtové vnitřní teploty</vt:lpstr>
      <vt:lpstr>Stavební údaje</vt:lpstr>
      <vt:lpstr>Odpory při přestupu tepla</vt:lpstr>
      <vt:lpstr>Tepelný výkon pro budovu (místnost)</vt:lpstr>
      <vt:lpstr>Výpočet tepelných ztrát i</vt:lpstr>
      <vt:lpstr>Výpočet tepelných ztrát i</vt:lpstr>
      <vt:lpstr>Návrhová tepelná ztráta  prostupem</vt:lpstr>
      <vt:lpstr>Návrhová tepelná ztráta  prostupem</vt:lpstr>
      <vt:lpstr>Měrný tepelný tok přímo do venkovního prostředí</vt:lpstr>
      <vt:lpstr>UTB -  přirážka na vliv tepelných vazeb</vt:lpstr>
      <vt:lpstr>Tepelné mosty</vt:lpstr>
      <vt:lpstr>Měrný tepelný tok prostupem do nebo přes  sousední prostory HT,ia (HT,ia , HT,iaBE , HT,iae)</vt:lpstr>
      <vt:lpstr>Měrný tepelný tok prostupem do zeminy HT,ig</vt:lpstr>
      <vt:lpstr>Teplotní opravný činitel</vt:lpstr>
      <vt:lpstr>Teplota vnitřního vzduchu sousedních prostor</vt:lpstr>
      <vt:lpstr>Teplota povrchové teploty</vt:lpstr>
      <vt:lpstr>Teplota vnitřního vzduchu sousedních nevytápěných prostor</vt:lpstr>
      <vt:lpstr>Teplotní činitel  f1 u nevytápěných prostor</vt:lpstr>
      <vt:lpstr>Tepelná ztráta větráním univerzalní výpočet</vt:lpstr>
      <vt:lpstr>Tepelná ztráta větráním zjednodušený výpočet</vt:lpstr>
      <vt:lpstr>Minimální objemový průtok vzduchu</vt:lpstr>
      <vt:lpstr>Vzduchotěsnost</vt:lpstr>
      <vt:lpstr>Vzduchotěsnost</vt:lpstr>
      <vt:lpstr>Volitelný dodatečný zátopový tepelný výkon v případě přerušovaného vytápění</vt:lpstr>
      <vt:lpstr>Zátopový tepelný výkon délku neužívání</vt:lpstr>
      <vt:lpstr>Zátopový tepelný výkon pro pokles teploty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</dc:creator>
  <cp:lastModifiedBy>Svatopluk Pešek</cp:lastModifiedBy>
  <cp:revision>90</cp:revision>
  <cp:lastPrinted>2012-10-23T08:18:35Z</cp:lastPrinted>
  <dcterms:created xsi:type="dcterms:W3CDTF">2012-10-22T17:52:59Z</dcterms:created>
  <dcterms:modified xsi:type="dcterms:W3CDTF">2024-09-23T11:22:19Z</dcterms:modified>
</cp:coreProperties>
</file>