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6" r:id="rId3"/>
    <p:sldId id="273" r:id="rId4"/>
    <p:sldId id="277" r:id="rId5"/>
    <p:sldId id="274" r:id="rId6"/>
    <p:sldId id="27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99"/>
    <a:srgbClr val="3333CC"/>
    <a:srgbClr val="808000"/>
    <a:srgbClr val="993300"/>
    <a:srgbClr val="FF00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24830-47DD-426B-884D-4E52522DBA52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4A230-BF31-4B88-BC27-37ACD51465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65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651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156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170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50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507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26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8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72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497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47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E703B-ED9B-447A-93D7-ED9CE247A272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6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E703B-ED9B-447A-93D7-ED9CE247A272}" type="datetimeFigureOut">
              <a:rPr lang="cs-CZ" smtClean="0"/>
              <a:t>3.4.2017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FBF3C-5AEE-48F4-A15F-4AB8307D42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922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8.png"/><Relationship Id="rId3" Type="http://schemas.openxmlformats.org/officeDocument/2006/relationships/image" Target="../media/image15.png"/><Relationship Id="rId7" Type="http://schemas.openxmlformats.org/officeDocument/2006/relationships/image" Target="../media/image26.png"/><Relationship Id="rId12" Type="http://schemas.openxmlformats.org/officeDocument/2006/relationships/image" Target="../media/image137.png"/><Relationship Id="rId2" Type="http://schemas.openxmlformats.org/officeDocument/2006/relationships/image" Target="../media/image3.tmp"/><Relationship Id="rId16" Type="http://schemas.openxmlformats.org/officeDocument/2006/relationships/image" Target="../media/image1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11" Type="http://schemas.openxmlformats.org/officeDocument/2006/relationships/image" Target="../media/image136.png"/><Relationship Id="rId5" Type="http://schemas.openxmlformats.org/officeDocument/2006/relationships/image" Target="../media/image24.png"/><Relationship Id="rId15" Type="http://schemas.openxmlformats.org/officeDocument/2006/relationships/image" Target="../media/image140.png"/><Relationship Id="rId10" Type="http://schemas.openxmlformats.org/officeDocument/2006/relationships/image" Target="../media/image135.png"/><Relationship Id="rId4" Type="http://schemas.openxmlformats.org/officeDocument/2006/relationships/image" Target="../media/image16.tmp"/><Relationship Id="rId9" Type="http://schemas.openxmlformats.org/officeDocument/2006/relationships/image" Target="../media/image134.png"/><Relationship Id="rId14" Type="http://schemas.openxmlformats.org/officeDocument/2006/relationships/image" Target="../media/image13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267744" y="762808"/>
            <a:ext cx="4428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>
                <a:solidFill>
                  <a:srgbClr val="0000FF"/>
                </a:solidFill>
              </a:rPr>
              <a:t>Logaritmická funkce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979712" y="3501008"/>
                <a:ext cx="626469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3200" b="1" i="1" smtClean="0">
                        <a:latin typeface="Cambria Math"/>
                      </a:rPr>
                      <m:t>𝒚</m:t>
                    </m:r>
                    <m:r>
                      <a:rPr lang="cs-CZ" sz="3200" b="1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3200" b="1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32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32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cs-CZ" sz="32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cs-CZ" sz="3200" b="1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sz="3200" b="1" i="1" dirty="0"/>
                  <a:t>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𝑎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400" b="1">
                        <a:latin typeface="Cambria Math"/>
                        <a:ea typeface="Cambria Math"/>
                      </a:rPr>
                      <m:t>𝐑</m:t>
                    </m:r>
                    <m:r>
                      <a:rPr lang="cs-CZ" sz="2400"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&gt;0, 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≠1</m:t>
                    </m:r>
                  </m:oMath>
                </a14:m>
                <a:r>
                  <a:rPr lang="cs-CZ" sz="3200" b="1" i="1" dirty="0"/>
                  <a:t>    </a:t>
                </a: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3501008"/>
                <a:ext cx="6264696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1079320" y="1745697"/>
                <a:ext cx="712879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3200" b="1" i="1" smtClean="0">
                        <a:latin typeface="Cambria Math"/>
                      </a:rPr>
                      <m:t>𝒇</m:t>
                    </m:r>
                    <m:r>
                      <a:rPr lang="cs-CZ" sz="3200" b="1" i="1" smtClean="0">
                        <a:latin typeface="Cambria Math"/>
                      </a:rPr>
                      <m:t>: </m:t>
                    </m:r>
                    <m:r>
                      <a:rPr lang="cs-CZ" sz="3200" b="1" i="1" smtClean="0">
                        <a:latin typeface="Cambria Math"/>
                      </a:rPr>
                      <m:t>𝒚</m:t>
                    </m:r>
                    <m:r>
                      <a:rPr lang="cs-CZ" sz="32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3200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sz="3200" b="1" i="1" smtClean="0">
                            <a:latin typeface="Cambria Math"/>
                          </a:rPr>
                          <m:t>𝒙</m:t>
                        </m:r>
                      </m:sup>
                    </m:sSup>
                    <m:r>
                      <a:rPr lang="cs-CZ" sz="32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sz="3200" b="1" i="1" dirty="0"/>
                  <a:t>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𝑎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400" b="1">
                        <a:latin typeface="Cambria Math"/>
                        <a:ea typeface="Cambria Math"/>
                      </a:rPr>
                      <m:t>𝐑</m:t>
                    </m:r>
                    <m:r>
                      <a:rPr lang="cs-CZ" sz="2400"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&gt;0, 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≠1</m:t>
                    </m:r>
                  </m:oMath>
                </a14:m>
                <a:r>
                  <a:rPr lang="cs-CZ" sz="3200" b="1" i="1" dirty="0"/>
                  <a:t>     </a:t>
                </a:r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320" y="1745697"/>
                <a:ext cx="7128792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1079320" y="2443470"/>
                <a:ext cx="7056784" cy="10883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cs-CZ" sz="3200" b="1" i="1" smtClean="0">
                        <a:latin typeface="Cambria Math"/>
                      </a:rPr>
                      <m:t>:</m:t>
                    </m:r>
                    <m:r>
                      <a:rPr lang="cs-CZ" sz="3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32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cs-CZ" sz="3200" b="1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sz="320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sz="3200" b="1" i="1" smtClean="0"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cs-CZ" sz="32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sup>
                    </m:sSup>
                    <m:r>
                      <a:rPr lang="cs-CZ" sz="32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sz="3200" b="1" i="1" dirty="0"/>
                  <a:t>   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/>
                      </a:rPr>
                      <m:t>𝑎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400" b="1">
                        <a:latin typeface="Cambria Math"/>
                        <a:ea typeface="Cambria Math"/>
                      </a:rPr>
                      <m:t>𝐑</m:t>
                    </m:r>
                    <m:r>
                      <a:rPr lang="cs-CZ" sz="2400"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&gt;0, 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400" i="1">
                        <a:latin typeface="Cambria Math"/>
                        <a:ea typeface="Cambria Math"/>
                      </a:rPr>
                      <m:t>≠1</m:t>
                    </m:r>
                  </m:oMath>
                </a14:m>
                <a:endParaRPr lang="cs-CZ" sz="2400" b="1" i="1" dirty="0"/>
              </a:p>
              <a:p>
                <a:r>
                  <a:rPr lang="cs-CZ" sz="2800" b="1" i="1" dirty="0"/>
                  <a:t>           </a:t>
                </a:r>
                <a14:m>
                  <m:oMath xmlns:m="http://schemas.openxmlformats.org/officeDocument/2006/math">
                    <m:r>
                      <a:rPr lang="cs-CZ" sz="3200" b="1" i="1">
                        <a:latin typeface="Cambria Math"/>
                      </a:rPr>
                      <m:t>𝒚</m:t>
                    </m:r>
                    <m:r>
                      <a:rPr lang="cs-CZ" sz="3200" b="1" i="1">
                        <a:latin typeface="Cambria Math"/>
                      </a:rPr>
                      <m:t>=</m:t>
                    </m:r>
                  </m:oMath>
                </a14:m>
                <a:r>
                  <a:rPr lang="cs-CZ" sz="3200" b="1" i="1" dirty="0"/>
                  <a:t> </a:t>
                </a:r>
                <a:r>
                  <a:rPr lang="cs-CZ" sz="3200" b="1" dirty="0"/>
                  <a:t>?</a:t>
                </a: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320" y="2443470"/>
                <a:ext cx="7056784" cy="1088375"/>
              </a:xfrm>
              <a:prstGeom prst="rect">
                <a:avLst/>
              </a:prstGeom>
              <a:blipFill>
                <a:blip r:embed="rId4"/>
                <a:stretch>
                  <a:fillRect b="-1797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899300" y="4258077"/>
                <a:ext cx="7416824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b="1" dirty="0">
                    <a:solidFill>
                      <a:srgbClr val="0000FF"/>
                    </a:solidFill>
                  </a:rPr>
                  <a:t>Logaritmická funkce o základu </a:t>
                </a:r>
                <a14:m>
                  <m:oMath xmlns:m="http://schemas.openxmlformats.org/officeDocument/2006/math">
                    <m:r>
                      <a:rPr lang="cs-CZ" sz="2800" b="1" i="1">
                        <a:solidFill>
                          <a:srgbClr val="0000FF"/>
                        </a:solidFill>
                        <a:latin typeface="Cambria Math"/>
                      </a:rPr>
                      <m:t>𝒂</m:t>
                    </m:r>
                  </m:oMath>
                </a14:m>
                <a:r>
                  <a:rPr lang="cs-CZ" sz="2800" b="1" dirty="0">
                    <a:solidFill>
                      <a:srgbClr val="0000FF"/>
                    </a:solidFill>
                  </a:rPr>
                  <a:t> </a:t>
                </a:r>
                <a:r>
                  <a:rPr lang="cs-CZ" sz="2800" dirty="0"/>
                  <a:t>označovaná </a:t>
                </a: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rgbClr val="0000FF"/>
                        </a:solidFill>
                        <a:latin typeface="Cambria Math"/>
                      </a:rPr>
                      <m:t>𝒇</m:t>
                    </m:r>
                    <m:r>
                      <a:rPr lang="cs-CZ" sz="2800" b="1" i="1" smtClean="0">
                        <a:solidFill>
                          <a:srgbClr val="0000FF"/>
                        </a:solidFill>
                        <a:latin typeface="Cambria Math"/>
                      </a:rPr>
                      <m:t>: </m:t>
                    </m:r>
                    <m:r>
                      <a:rPr lang="cs-CZ" sz="2800" b="1" i="1">
                        <a:solidFill>
                          <a:srgbClr val="0000FF"/>
                        </a:solidFill>
                        <a:latin typeface="Cambria Math"/>
                      </a:rPr>
                      <m:t>𝒚</m:t>
                    </m:r>
                    <m:r>
                      <a:rPr lang="cs-CZ" sz="2800" b="1" i="1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28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28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b="1" i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cs-CZ" sz="28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r>
                          <a:rPr lang="cs-CZ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cs-CZ" sz="2800" dirty="0"/>
                  <a:t> je funkce inverzní k exponenciální funkci o témže základě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/>
                      </a:rPr>
                      <m:t>𝑎</m:t>
                    </m:r>
                    <m:r>
                      <a:rPr lang="cs-CZ" sz="2800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sz="280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sz="2800" i="1">
                            <a:latin typeface="Cambria Math"/>
                          </a:rPr>
                          <m:t>𝑎</m:t>
                        </m:r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a:rPr lang="cs-CZ" sz="2800" b="1">
                            <a:latin typeface="Cambria Math"/>
                            <a:ea typeface="Cambria Math"/>
                          </a:rPr>
                          <m:t>𝐑</m:t>
                        </m:r>
                        <m:r>
                          <a:rPr lang="cs-CZ" sz="2800">
                            <a:latin typeface="Cambria Math"/>
                            <a:ea typeface="Cambria Math"/>
                          </a:rPr>
                          <m:t>, </m:t>
                        </m:r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𝑎</m:t>
                        </m:r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&gt;0, </m:t>
                        </m:r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𝑎</m:t>
                        </m:r>
                        <m:r>
                          <a:rPr lang="cs-CZ" sz="2800" i="1">
                            <a:latin typeface="Cambria Math"/>
                            <a:ea typeface="Cambria Math"/>
                          </a:rPr>
                          <m:t>≠1</m:t>
                        </m:r>
                      </m:e>
                    </m:d>
                  </m:oMath>
                </a14:m>
                <a:r>
                  <a:rPr lang="cs-CZ" sz="2800" dirty="0"/>
                  <a:t>.</a:t>
                </a:r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300" y="4258077"/>
                <a:ext cx="7416824" cy="1384995"/>
              </a:xfrm>
              <a:prstGeom prst="rect">
                <a:avLst/>
              </a:prstGeom>
              <a:blipFill>
                <a:blip r:embed="rId5"/>
                <a:stretch>
                  <a:fillRect l="-1727" t="-4405" b="-118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899300" y="5643072"/>
                <a:ext cx="784887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Symbol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cs-CZ" sz="28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2800" b="1" i="1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cs-CZ" sz="2800" b="1" i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𝐥𝐨𝐠</m:t>
                            </m:r>
                          </m:e>
                          <m:sub>
                            <m:r>
                              <a:rPr lang="cs-CZ" sz="28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r>
                          <a:rPr lang="cs-CZ" sz="28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cs-CZ" sz="2800" dirty="0"/>
                  <a:t> čteme </a:t>
                </a:r>
                <a:r>
                  <a:rPr lang="cs-CZ" sz="2800" b="1" dirty="0">
                    <a:solidFill>
                      <a:srgbClr val="0000FF"/>
                    </a:solidFill>
                  </a:rPr>
                  <a:t>logaritmus čísla </a:t>
                </a:r>
                <a14:m>
                  <m:oMath xmlns:m="http://schemas.openxmlformats.org/officeDocument/2006/math">
                    <m:r>
                      <a:rPr lang="cs-CZ" sz="2800" b="1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cs-CZ" sz="2800" b="1" dirty="0">
                    <a:solidFill>
                      <a:srgbClr val="0000FF"/>
                    </a:solidFill>
                  </a:rPr>
                  <a:t> o základu </a:t>
                </a:r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cs-CZ" sz="2800" dirty="0"/>
                  <a:t>.</a:t>
                </a: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300" y="5643072"/>
                <a:ext cx="7848872" cy="523220"/>
              </a:xfrm>
              <a:prstGeom prst="rect">
                <a:avLst/>
              </a:prstGeom>
              <a:blipFill>
                <a:blip r:embed="rId6"/>
                <a:stretch>
                  <a:fillRect l="-1632" t="-11628" r="-1166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40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/>
      <p:bldP spid="2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124744"/>
            <a:ext cx="4572638" cy="457263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5472230" y="2708920"/>
                <a:ext cx="18722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𝑦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b="0" i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cs-CZ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230" y="2708920"/>
                <a:ext cx="1872208" cy="369332"/>
              </a:xfrm>
              <a:prstGeom prst="rect">
                <a:avLst/>
              </a:prstGeom>
              <a:blipFill>
                <a:blip r:embed="rId3"/>
                <a:stretch>
                  <a:fillRect l="-977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195736" y="2780928"/>
                <a:ext cx="18722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𝑦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780928"/>
                <a:ext cx="1872208" cy="369332"/>
              </a:xfrm>
              <a:prstGeom prst="rect">
                <a:avLst/>
              </a:prstGeom>
              <a:blipFill>
                <a:blip r:embed="rId4"/>
                <a:stretch>
                  <a:fillRect l="-977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156176" y="119675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𝑜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1196752"/>
                <a:ext cx="36004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5148064" y="4231809"/>
                <a:ext cx="324036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Grafy funkcí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/>
                      </a:rPr>
                      <m:t>𝑓</m:t>
                    </m:r>
                  </m:oMath>
                </a14:m>
                <a:r>
                  <a:rPr lang="cs-CZ" sz="2800" dirty="0"/>
                  <a:t>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800" i="1">
                            <a:latin typeface="Cambria Math"/>
                          </a:rPr>
                        </m:ctrlPr>
                      </m:sSupPr>
                      <m:e>
                        <m:r>
                          <a:rPr lang="cs-CZ" sz="2800" i="1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cs-CZ" sz="2800" i="1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cs-CZ" sz="2800" dirty="0"/>
                  <a:t>  jsou souměrné podle osy I. a III. kvadrantu.</a:t>
                </a: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231809"/>
                <a:ext cx="3240360" cy="1384995"/>
              </a:xfrm>
              <a:prstGeom prst="rect">
                <a:avLst/>
              </a:prstGeom>
              <a:blipFill>
                <a:blip r:embed="rId6"/>
                <a:stretch>
                  <a:fillRect l="-3759" t="-3965" r="-5827" b="-118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49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971600" y="2060848"/>
            <a:ext cx="4464496" cy="1842445"/>
          </a:xfrm>
          <a:prstGeom prst="rect">
            <a:avLst/>
          </a:prstGeom>
          <a:solidFill>
            <a:srgbClr val="CCECFF">
              <a:alpha val="40000"/>
            </a:srgbClr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483768" y="987796"/>
            <a:ext cx="4428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u="sng" dirty="0">
                <a:solidFill>
                  <a:srgbClr val="0000FF"/>
                </a:solidFill>
              </a:rPr>
              <a:t>Logaritmická funkce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1080040" y="2143635"/>
                <a:ext cx="4428064" cy="1110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1" i="1" smtClean="0">
                          <a:latin typeface="Cambria Math"/>
                        </a:rPr>
                        <m:t>𝒇</m:t>
                      </m:r>
                      <m:r>
                        <a:rPr lang="cs-CZ" sz="3200" b="1" i="1" smtClean="0">
                          <a:latin typeface="Cambria Math"/>
                        </a:rPr>
                        <m:t>: </m:t>
                      </m:r>
                      <m:r>
                        <a:rPr lang="cs-CZ" sz="3200" b="1" i="1" smtClean="0">
                          <a:latin typeface="Cambria Math"/>
                        </a:rPr>
                        <m:t>𝒚</m:t>
                      </m:r>
                      <m:r>
                        <a:rPr lang="cs-CZ" sz="3200" b="1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cs-CZ" sz="3200" b="1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cs-CZ" sz="32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sz="32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cs-CZ" sz="3200" b="1" i="1" smtClean="0"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cs-CZ" sz="3200" b="1" i="1" smtClean="0">
                              <a:latin typeface="Cambria Math"/>
                            </a:rPr>
                            <m:t>𝒙</m:t>
                          </m:r>
                        </m:e>
                      </m:func>
                    </m:oMath>
                  </m:oMathPara>
                </a14:m>
                <a:endParaRPr lang="cs-CZ" sz="3200" b="1" dirty="0"/>
              </a:p>
              <a:p>
                <a:r>
                  <a:rPr lang="cs-CZ" sz="3200" b="0" dirty="0"/>
                  <a:t>              </a:t>
                </a:r>
                <a14:m>
                  <m:oMath xmlns:m="http://schemas.openxmlformats.org/officeDocument/2006/math">
                    <m:r>
                      <a:rPr lang="cs-CZ" sz="2800" b="0" i="1" smtClean="0">
                        <a:latin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cs-CZ" sz="2800" b="1" i="0" smtClean="0">
                        <a:latin typeface="Cambria Math"/>
                        <a:ea typeface="Cambria Math"/>
                      </a:rPr>
                      <m:t>𝐑</m:t>
                    </m:r>
                    <m:r>
                      <a:rPr lang="cs-CZ" sz="2800" b="0" i="0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&gt;0, 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𝑎</m:t>
                    </m:r>
                    <m:r>
                      <a:rPr lang="cs-CZ" sz="2800" b="0" i="1" smtClean="0">
                        <a:latin typeface="Cambria Math"/>
                        <a:ea typeface="Cambria Math"/>
                      </a:rPr>
                      <m:t>≠1</m:t>
                    </m:r>
                  </m:oMath>
                </a14:m>
                <a:endParaRPr lang="cs-CZ" sz="2800" b="1" i="1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040" y="2143635"/>
                <a:ext cx="4428064" cy="11105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080040" y="3271623"/>
                <a:ext cx="33479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3200" b="0" i="1" smtClean="0">
                          <a:latin typeface="Cambria Math"/>
                        </a:rPr>
                        <m:t>𝐷</m:t>
                      </m:r>
                      <m:d>
                        <m:d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𝑓</m:t>
                          </m:r>
                        </m:e>
                      </m:d>
                      <m:r>
                        <a:rPr lang="cs-CZ" sz="3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sz="3200" b="0" i="1" smtClean="0">
                              <a:latin typeface="Cambria Math"/>
                            </a:rPr>
                            <m:t>0;+</m:t>
                          </m:r>
                          <m:r>
                            <a:rPr lang="cs-CZ" sz="3200" b="0" i="1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e>
                      </m:d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0040" y="3271623"/>
                <a:ext cx="3347944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1331640" y="4306117"/>
                <a:ext cx="5400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b="0" dirty="0">
                    <a:solidFill>
                      <a:schemeClr val="tx1"/>
                    </a:solidFill>
                  </a:rPr>
                  <a:t>např.: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cs-CZ" sz="2800" i="1">
                        <a:latin typeface="Cambria Math"/>
                      </a:rPr>
                      <m:t>: </m:t>
                    </m:r>
                    <m:r>
                      <a:rPr lang="cs-CZ" sz="2800" i="1">
                        <a:latin typeface="Cambria Math"/>
                      </a:rPr>
                      <m:t>𝑦</m:t>
                    </m:r>
                    <m:r>
                      <a:rPr lang="cs-CZ" sz="2800" b="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28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800" b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cs-CZ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cs-CZ" sz="2800" b="0" i="1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cs-CZ" sz="2800" b="0" i="1" smtClean="0">
                        <a:latin typeface="Cambria Math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800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r>
                      <a:rPr lang="cs-CZ" sz="2800" b="0" i="1" smtClean="0">
                        <a:latin typeface="Cambria Math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cs-CZ" sz="28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4306117"/>
                <a:ext cx="5400600" cy="523220"/>
              </a:xfrm>
              <a:prstGeom prst="rect">
                <a:avLst/>
              </a:prstGeom>
              <a:blipFill>
                <a:blip r:embed="rId4"/>
                <a:stretch>
                  <a:fillRect l="-2257" t="-10465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843808" y="4830641"/>
                <a:ext cx="5904656" cy="8030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280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800" i="1">
                        <a:latin typeface="Cambria Math"/>
                      </a:rPr>
                      <m:t>: </m:t>
                    </m:r>
                    <m:r>
                      <a:rPr lang="cs-CZ" sz="2800" i="1">
                        <a:latin typeface="Cambria Math"/>
                      </a:rPr>
                      <m:t>𝑦</m:t>
                    </m:r>
                    <m:r>
                      <a:rPr lang="cs-CZ" sz="28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28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2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8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28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28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sz="28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cs-CZ" sz="2800" i="1">
                            <a:latin typeface="Cambria Math"/>
                          </a:rPr>
                          <m:t>𝑥</m:t>
                        </m:r>
                      </m:e>
                    </m:func>
                    <m:r>
                      <a:rPr lang="cs-CZ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</m:t>
                    </m:r>
                    <m:r>
                      <a:rPr lang="cs-CZ" sz="2800" i="1">
                        <a:latin typeface="Cambria Math"/>
                        <a:ea typeface="Cambria Math" panose="02040503050406030204" pitchFamily="18" charset="0"/>
                      </a:rPr>
                      <m:t>𝑎</m:t>
                    </m:r>
                    <m:r>
                      <a:rPr lang="cs-CZ" sz="2800" i="1">
                        <a:latin typeface="Cambria Math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sz="2800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830641"/>
                <a:ext cx="5904656" cy="80304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294072" y="5633681"/>
                <a:ext cx="422676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800" i="1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cs-CZ" sz="2800" i="1">
                          <a:latin typeface="Cambria Math"/>
                        </a:rPr>
                        <m:t>: </m:t>
                      </m:r>
                      <m:r>
                        <a:rPr lang="cs-CZ" sz="2800" i="1">
                          <a:latin typeface="Cambria Math"/>
                        </a:rPr>
                        <m:t>𝑦</m:t>
                      </m:r>
                      <m:r>
                        <a:rPr lang="cs-CZ" sz="28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cs-CZ" sz="28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cs-CZ" sz="2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sz="28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cs-CZ" sz="2800" i="1">
                              <a:latin typeface="Cambria Math"/>
                            </a:rPr>
                            <m:t>𝑥</m:t>
                          </m:r>
                        </m:e>
                      </m:func>
                      <m:r>
                        <a:rPr lang="cs-CZ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⟹</m:t>
                      </m:r>
                      <m:r>
                        <a:rPr lang="cs-CZ" sz="2800" i="1">
                          <a:latin typeface="Cambria Math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cs-CZ" sz="2800" i="1">
                          <a:latin typeface="Cambria Math"/>
                          <a:ea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4072" y="5633681"/>
                <a:ext cx="422676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529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75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/>
      <p:bldP spid="5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24744"/>
            <a:ext cx="3801006" cy="46698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5940152" y="2060848"/>
                <a:ext cx="2677352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dirty="0"/>
                  <a:t>grafem funkce je </a:t>
                </a:r>
              </a:p>
              <a:p>
                <a:r>
                  <a:rPr lang="cs-CZ" sz="3200" b="1" dirty="0">
                    <a:solidFill>
                      <a:srgbClr val="0000FF"/>
                    </a:solidFill>
                  </a:rPr>
                  <a:t>logaritmická</a:t>
                </a:r>
              </a:p>
              <a:p>
                <a:r>
                  <a:rPr lang="cs-CZ" sz="3200" b="1" dirty="0">
                    <a:solidFill>
                      <a:srgbClr val="0000FF"/>
                    </a:solidFill>
                  </a:rPr>
                  <a:t>křivka</a:t>
                </a:r>
              </a:p>
              <a:p>
                <a:r>
                  <a:rPr lang="cs-CZ" sz="3200" b="1" dirty="0">
                    <a:solidFill>
                      <a:srgbClr val="0000FF"/>
                    </a:solidFill>
                  </a:rPr>
                  <a:t>procházející </a:t>
                </a:r>
              </a:p>
              <a:p>
                <a:r>
                  <a:rPr lang="cs-CZ" sz="3200" b="1" dirty="0">
                    <a:solidFill>
                      <a:srgbClr val="0000FF"/>
                    </a:solidFill>
                  </a:rPr>
                  <a:t>bodem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cs-CZ" sz="32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cs-CZ" sz="32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𝟏</m:t>
                        </m:r>
                        <m:r>
                          <a:rPr lang="cs-CZ" sz="3200" b="1" i="1">
                            <a:solidFill>
                              <a:srgbClr val="0000FF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cs-CZ" sz="3200" b="1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𝟎</m:t>
                        </m:r>
                      </m:e>
                    </m:d>
                  </m:oMath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2060848"/>
                <a:ext cx="2677352" cy="2492990"/>
              </a:xfrm>
              <a:prstGeom prst="rect">
                <a:avLst/>
              </a:prstGeom>
              <a:blipFill>
                <a:blip r:embed="rId3"/>
                <a:stretch>
                  <a:fillRect l="-5682" t="-2200" r="-4091" b="-73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2555776" y="1486459"/>
                <a:ext cx="1658574" cy="5023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𝑦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cs-CZ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num>
                              <m:den>
                                <m:r>
                                  <a:rPr lang="cs-CZ" b="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1486459"/>
                <a:ext cx="1658574" cy="502382"/>
              </a:xfrm>
              <a:prstGeom prst="rect">
                <a:avLst/>
              </a:prstGeom>
              <a:blipFill>
                <a:blip r:embed="rId4"/>
                <a:stretch>
                  <a:fillRect l="-110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4072719" y="3447954"/>
                <a:ext cx="1614897" cy="492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i="1">
                        <a:latin typeface="Cambria Math"/>
                      </a:rPr>
                      <m:t>𝑦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cs-CZ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719" y="3447954"/>
                <a:ext cx="1614897" cy="492058"/>
              </a:xfrm>
              <a:prstGeom prst="rect">
                <a:avLst/>
              </a:prstGeom>
              <a:blipFill>
                <a:blip r:embed="rId5"/>
                <a:stretch>
                  <a:fillRect l="-11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792647" y="2005200"/>
                <a:ext cx="16517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</m:t>
                    </m:r>
                  </m:oMath>
                </a14:m>
                <a:r>
                  <a:rPr lang="cs-CZ" dirty="0"/>
                  <a:t>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𝑦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b="0" i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cs-CZ" b="0" i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647" y="2005200"/>
                <a:ext cx="1651730" cy="369332"/>
              </a:xfrm>
              <a:prstGeom prst="rect">
                <a:avLst/>
              </a:prstGeom>
              <a:blipFill>
                <a:blip r:embed="rId6"/>
                <a:stretch>
                  <a:fillRect l="-1107" b="-114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3821056" y="2741211"/>
                <a:ext cx="188294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i="1">
                        <a:latin typeface="Cambria Math"/>
                      </a:rPr>
                      <m:t>𝑦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fName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056" y="2741211"/>
                <a:ext cx="1882943" cy="369332"/>
              </a:xfrm>
              <a:prstGeom prst="rect">
                <a:avLst/>
              </a:prstGeom>
              <a:blipFill>
                <a:blip r:embed="rId7"/>
                <a:stretch>
                  <a:fillRect l="-971" b="-13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/>
          <p:cNvSpPr txBox="1"/>
          <p:nvPr/>
        </p:nvSpPr>
        <p:spPr>
          <a:xfrm>
            <a:off x="4474496" y="312181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411760" y="9746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3160804" y="4145940"/>
                <a:ext cx="1614897" cy="4920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5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: </m:t>
                    </m:r>
                    <m:r>
                      <a:rPr lang="cs-CZ" i="1">
                        <a:latin typeface="Cambria Math"/>
                      </a:rPr>
                      <m:t>𝑦</m:t>
                    </m:r>
                    <m:r>
                      <a:rPr lang="cs-CZ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i="1" smtClean="0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cs-CZ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0804" y="4145940"/>
                <a:ext cx="1614897" cy="492058"/>
              </a:xfrm>
              <a:prstGeom prst="rect">
                <a:avLst/>
              </a:prstGeom>
              <a:blipFill>
                <a:blip r:embed="rId8"/>
                <a:stretch>
                  <a:fillRect l="-11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191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Obrázek 3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943" y="1827288"/>
            <a:ext cx="3167505" cy="391055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ovéPole 16"/>
              <p:cNvSpPr txBox="1"/>
              <p:nvPr/>
            </p:nvSpPr>
            <p:spPr>
              <a:xfrm>
                <a:off x="3043329" y="1260000"/>
                <a:ext cx="282409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/>
                        </a:rPr>
                        <m:t>𝑓</m:t>
                      </m:r>
                      <m:r>
                        <a:rPr lang="cs-CZ" sz="2800" b="0" i="1" smtClean="0">
                          <a:latin typeface="Cambria Math"/>
                        </a:rPr>
                        <m:t>: </m:t>
                      </m:r>
                      <m:r>
                        <a:rPr lang="cs-CZ" sz="2800" b="0" i="1" smtClean="0">
                          <a:latin typeface="Cambria Math"/>
                        </a:rPr>
                        <m:t>𝑦</m:t>
                      </m:r>
                      <m:r>
                        <a:rPr lang="cs-CZ" sz="28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cs-CZ" sz="2800" b="0" i="1" smtClean="0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cs-CZ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sz="2800" b="0" i="0" smtClean="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cs-CZ" sz="2800" b="0" i="1" smtClean="0">
                                  <a:latin typeface="Cambria Math"/>
                                </a:rPr>
                                <m:t>𝑎</m:t>
                              </m:r>
                            </m:sub>
                          </m:sSub>
                        </m:fName>
                        <m:e>
                          <m:r>
                            <a:rPr lang="cs-CZ" sz="2800" b="0" i="1" smtClean="0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cs-CZ" sz="2800" b="1" dirty="0"/>
              </a:p>
            </p:txBody>
          </p:sp>
        </mc:Choice>
        <mc:Fallback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3329" y="1260000"/>
                <a:ext cx="2824096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Obrázek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85" y="1866327"/>
            <a:ext cx="3162742" cy="385816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802246" y="1836000"/>
                <a:ext cx="144016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𝒂</m:t>
                      </m:r>
                      <m:r>
                        <a:rPr lang="cs-CZ" sz="28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cs-CZ" sz="28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246" y="1836000"/>
                <a:ext cx="144016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6660000" y="1800000"/>
                <a:ext cx="243025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𝟎</m:t>
                      </m:r>
                      <m:r>
                        <a:rPr lang="cs-CZ" sz="28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cs-CZ" sz="28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𝒂</m:t>
                      </m:r>
                      <m:r>
                        <a:rPr lang="cs-CZ" sz="2800" b="1" i="1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cs-CZ" sz="2800" b="1" i="1" smtClean="0">
                          <a:solidFill>
                            <a:srgbClr val="0070C0"/>
                          </a:solidFill>
                          <a:latin typeface="Cambria Math"/>
                          <a:ea typeface="Cambria Math"/>
                        </a:rPr>
                        <m:t>𝟏</m:t>
                      </m:r>
                    </m:oMath>
                  </m:oMathPara>
                </a14:m>
                <a:endParaRPr lang="cs-CZ" sz="28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000" y="1800000"/>
                <a:ext cx="2430253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397621" y="536992"/>
                <a:ext cx="46226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800" b="1" dirty="0">
                    <a:solidFill>
                      <a:srgbClr val="0070C0"/>
                    </a:solidFill>
                  </a:rPr>
                  <a:t>Význam základu logaritmu </a:t>
                </a:r>
                <a14:m>
                  <m:oMath xmlns:m="http://schemas.openxmlformats.org/officeDocument/2006/math">
                    <m:r>
                      <a:rPr lang="cs-CZ" sz="2800" b="1" i="1">
                        <a:solidFill>
                          <a:srgbClr val="0070C0"/>
                        </a:solidFill>
                        <a:latin typeface="Cambria Math"/>
                      </a:rPr>
                      <m:t>𝒂</m:t>
                    </m:r>
                  </m:oMath>
                </a14:m>
                <a:endParaRPr lang="cs-CZ" sz="2800" b="1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621" y="536992"/>
                <a:ext cx="4622651" cy="523220"/>
              </a:xfrm>
              <a:prstGeom prst="rect">
                <a:avLst/>
              </a:prstGeom>
              <a:blipFill>
                <a:blip r:embed="rId7"/>
                <a:stretch>
                  <a:fillRect l="-2635" t="-10465" b="-325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3994101" y="3500772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824793" y="354583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2253605" y="1666321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073348" y="1607190"/>
            <a:ext cx="288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366935" y="5652000"/>
            <a:ext cx="2193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fce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0070C0"/>
                </a:solidFill>
              </a:rPr>
              <a:t>rostoucí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284470" y="5651999"/>
            <a:ext cx="21932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fce</a:t>
            </a:r>
            <a:r>
              <a:rPr lang="cs-CZ" sz="2800" dirty="0"/>
              <a:t> </a:t>
            </a:r>
            <a:r>
              <a:rPr lang="cs-CZ" sz="2800" b="1" dirty="0">
                <a:solidFill>
                  <a:srgbClr val="0070C0"/>
                </a:solidFill>
              </a:rPr>
              <a:t>klesající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2541637" y="2187599"/>
                <a:ext cx="1210485" cy="365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  <m:r>
                      <a:rPr lang="cs-CZ" sz="1200" b="0" i="1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12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12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cs-CZ" sz="1200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1637" y="2187599"/>
                <a:ext cx="1210485" cy="36586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3573004" y="2595417"/>
                <a:ext cx="113993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200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1200" b="0" i="1" smtClean="0">
                          <a:latin typeface="Cambria Math"/>
                        </a:rPr>
                        <m:t>: </m:t>
                      </m:r>
                      <m:r>
                        <a:rPr lang="cs-CZ" sz="1200" b="0" i="1" smtClean="0">
                          <a:latin typeface="Cambria Math"/>
                        </a:rPr>
                        <m:t>𝑦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cs-CZ" sz="1200" i="1">
                              <a:latin typeface="Cambria Math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cs-CZ" sz="1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cs-CZ" sz="1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cs-CZ" sz="1200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fName>
                        <m:e>
                          <m:r>
                            <a:rPr lang="cs-CZ" sz="1200" i="1">
                              <a:latin typeface="Cambria Math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3004" y="2595417"/>
                <a:ext cx="1139939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3568147" y="3276000"/>
                <a:ext cx="121967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12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12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cs-CZ" sz="12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</m:fName>
                      <m:e>
                        <m:r>
                          <a:rPr lang="cs-CZ" sz="1200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8147" y="3276000"/>
                <a:ext cx="1219671" cy="276999"/>
              </a:xfrm>
              <a:prstGeom prst="rect">
                <a:avLst/>
              </a:prstGeom>
              <a:blipFill rotWithShape="1">
                <a:blip r:embed="rId11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3851920" y="2914280"/>
                <a:ext cx="120691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12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12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cs-CZ" sz="1200" b="1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</m:fName>
                      <m:e>
                        <m:r>
                          <a:rPr lang="cs-CZ" sz="1200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914280"/>
                <a:ext cx="1206915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217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7264649" y="5223683"/>
                <a:ext cx="1408320" cy="375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12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12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𝟒</m:t>
                                </m:r>
                              </m:num>
                              <m:den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𝟓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cs-CZ" sz="1200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endParaRPr lang="cs-CZ" sz="1200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4649" y="5223683"/>
                <a:ext cx="1408320" cy="37542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7691883" y="4229436"/>
                <a:ext cx="1398370" cy="375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12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12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1200" b="1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cs-CZ" sz="1200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1883" y="4229436"/>
                <a:ext cx="1398370" cy="37542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7478270" y="4653136"/>
                <a:ext cx="1187296" cy="365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12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12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𝟕</m:t>
                                </m:r>
                              </m:num>
                              <m:den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𝟏𝟎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cs-CZ" sz="1200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8270" y="4653136"/>
                <a:ext cx="1187296" cy="36586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7639553" y="3813608"/>
                <a:ext cx="1450700" cy="375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12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sz="120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sz="12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sz="1200" b="0" i="1" smtClean="0">
                        <a:latin typeface="Cambria Math"/>
                      </a:rPr>
                      <m:t>: </m:t>
                    </m:r>
                    <m:r>
                      <a:rPr lang="cs-CZ" sz="1200" b="0" i="1" smtClean="0">
                        <a:latin typeface="Cambria Math"/>
                      </a:rPr>
                      <m:t>𝑦</m:t>
                    </m:r>
                  </m:oMath>
                </a14:m>
                <a:r>
                  <a:rPr lang="cs-CZ" sz="1200" dirty="0"/>
                  <a:t>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1200" i="1"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120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f>
                              <m:fPr>
                                <m:ctrlP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1200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𝟑</m:t>
                                </m:r>
                              </m:den>
                            </m:f>
                          </m:sub>
                        </m:sSub>
                      </m:fName>
                      <m:e>
                        <m:r>
                          <a:rPr lang="cs-CZ" sz="1200" i="1">
                            <a:latin typeface="Cambria Math"/>
                          </a:rPr>
                          <m:t>𝑥</m:t>
                        </m:r>
                      </m:e>
                    </m:func>
                  </m:oMath>
                </a14:m>
                <a:r>
                  <a:rPr lang="cs-CZ" sz="1200" dirty="0"/>
                  <a:t> </a:t>
                </a:r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9553" y="3813608"/>
                <a:ext cx="1450700" cy="37542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7606714" y="6519446"/>
            <a:ext cx="1547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solidFill>
                  <a:schemeClr val="bg1">
                    <a:lumMod val="75000"/>
                  </a:schemeClr>
                </a:solidFill>
              </a:rPr>
              <a:t>POC 2014/15</a:t>
            </a:r>
          </a:p>
        </p:txBody>
      </p:sp>
    </p:spTree>
    <p:extLst>
      <p:ext uri="{BB962C8B-B14F-4D97-AF65-F5344CB8AC3E}">
        <p14:creationId xmlns:p14="http://schemas.microsoft.com/office/powerpoint/2010/main" val="295763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0" grpId="0"/>
      <p:bldP spid="11" grpId="0"/>
      <p:bldP spid="13" grpId="0"/>
      <p:bldP spid="14" grpId="0"/>
      <p:bldP spid="15" grpId="0"/>
      <p:bldP spid="16" grpId="0"/>
      <p:bldP spid="20" grpId="0"/>
      <p:bldP spid="21" grpId="0"/>
      <p:bldP spid="22" grpId="0"/>
      <p:bldP spid="23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611560" y="1556792"/>
                <a:ext cx="853244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𝒇</m:t>
                    </m:r>
                    <m:r>
                      <a:rPr lang="cs-CZ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:</m:t>
                    </m:r>
                  </m:oMath>
                </a14:m>
                <a:r>
                  <a:rPr lang="cs-CZ" sz="2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b="1" i="1">
                        <a:solidFill>
                          <a:srgbClr val="0070C0"/>
                        </a:solidFill>
                        <a:latin typeface="Cambria Math"/>
                      </a:rPr>
                      <m:t>𝒚</m:t>
                    </m:r>
                    <m:r>
                      <a:rPr lang="cs-CZ" sz="2800" b="1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2800" b="1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2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800" b="0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cs-CZ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b>
                        </m:sSub>
                      </m:fName>
                      <m:e>
                        <m:r>
                          <a:rPr lang="cs-CZ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cs-CZ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cs-CZ" sz="2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sz="2800" b="0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cs-CZ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func>
                      </m:e>
                    </m:func>
                  </m:oMath>
                </a14:m>
                <a:r>
                  <a:rPr lang="cs-CZ" sz="2800" dirty="0"/>
                  <a:t>  …  </a:t>
                </a:r>
                <a:r>
                  <a:rPr lang="cs-CZ" sz="2800" b="1" dirty="0">
                    <a:solidFill>
                      <a:srgbClr val="0070C0"/>
                    </a:solidFill>
                  </a:rPr>
                  <a:t>dekadická</a:t>
                </a:r>
                <a:r>
                  <a:rPr lang="cs-CZ" sz="2800" dirty="0"/>
                  <a:t> logaritmická funkce</a:t>
                </a:r>
              </a:p>
              <a:p>
                <a:r>
                  <a:rPr lang="cs-CZ" sz="2800" dirty="0"/>
                  <a:t>             (základ logaritmu je 10)  </a:t>
                </a:r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556792"/>
                <a:ext cx="8532440" cy="954107"/>
              </a:xfrm>
              <a:prstGeom prst="rect">
                <a:avLst/>
              </a:prstGeom>
              <a:blipFill>
                <a:blip r:embed="rId2"/>
                <a:stretch>
                  <a:fillRect t="-5732" r="-214" b="-171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611560" y="2780928"/>
                <a:ext cx="829451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𝒇</m:t>
                    </m:r>
                    <m:r>
                      <a:rPr lang="cs-CZ" sz="2800" b="1" i="1" smtClean="0">
                        <a:solidFill>
                          <a:srgbClr val="0070C0"/>
                        </a:solidFill>
                        <a:latin typeface="Cambria Math"/>
                      </a:rPr>
                      <m:t>:</m:t>
                    </m:r>
                  </m:oMath>
                </a14:m>
                <a:r>
                  <a:rPr lang="cs-CZ" sz="28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2800" b="1" i="1">
                        <a:solidFill>
                          <a:srgbClr val="0070C0"/>
                        </a:solidFill>
                        <a:latin typeface="Cambria Math"/>
                      </a:rPr>
                      <m:t>𝒚</m:t>
                    </m:r>
                    <m:r>
                      <a:rPr lang="cs-CZ" sz="2800" b="1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cs-CZ" sz="2800" b="1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cs-CZ" sz="2800" b="1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80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cs-CZ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𝒆</m:t>
                            </m:r>
                          </m:sub>
                        </m:sSub>
                      </m:fName>
                      <m:e>
                        <m:r>
                          <a:rPr lang="cs-CZ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cs-CZ" sz="2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cs-CZ" sz="2800" b="1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cs-CZ" sz="2800" b="0" i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cs-CZ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func>
                      </m:e>
                    </m:func>
                  </m:oMath>
                </a14:m>
                <a:r>
                  <a:rPr lang="cs-CZ" sz="2800" dirty="0"/>
                  <a:t>  …  </a:t>
                </a:r>
                <a:r>
                  <a:rPr lang="cs-CZ" sz="2800" b="1" dirty="0">
                    <a:solidFill>
                      <a:srgbClr val="0070C0"/>
                    </a:solidFill>
                  </a:rPr>
                  <a:t>přirozená</a:t>
                </a:r>
                <a:r>
                  <a:rPr lang="cs-CZ" sz="2800" dirty="0"/>
                  <a:t> logaritmická funkce</a:t>
                </a:r>
              </a:p>
              <a:p>
                <a:r>
                  <a:rPr lang="cs-CZ" sz="2800" dirty="0"/>
                  <a:t>             (základ logaritmu je tzv. Eulerovo číslo: </a:t>
                </a:r>
                <a14:m>
                  <m:oMath xmlns:m="http://schemas.openxmlformats.org/officeDocument/2006/math">
                    <m:r>
                      <a:rPr lang="cs-CZ" sz="2800" b="0" i="1">
                        <a:latin typeface="Cambria Math" panose="02040503050406030204" pitchFamily="18" charset="0"/>
                      </a:rPr>
                      <m:t>𝑒</m:t>
                    </m:r>
                    <m:r>
                      <a:rPr lang="cs-C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≐2,7</m:t>
                    </m:r>
                  </m:oMath>
                </a14:m>
                <a:r>
                  <a:rPr lang="cs-CZ" sz="2800" dirty="0"/>
                  <a:t>)</a:t>
                </a:r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780928"/>
                <a:ext cx="8294514" cy="954107"/>
              </a:xfrm>
              <a:prstGeom prst="rect">
                <a:avLst/>
              </a:prstGeom>
              <a:blipFill>
                <a:blip r:embed="rId3"/>
                <a:stretch>
                  <a:fillRect t="-5732" b="-171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590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550</Words>
  <Application>Microsoft Office PowerPoint</Application>
  <PresentationFormat>Předvádění na obrazovce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Karin</dc:creator>
  <cp:lastModifiedBy>Karin Poláčková</cp:lastModifiedBy>
  <cp:revision>73</cp:revision>
  <dcterms:created xsi:type="dcterms:W3CDTF">2014-11-21T16:43:39Z</dcterms:created>
  <dcterms:modified xsi:type="dcterms:W3CDTF">2017-04-03T08:15:37Z</dcterms:modified>
</cp:coreProperties>
</file>