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73" r:id="rId3"/>
    <p:sldId id="272" r:id="rId4"/>
    <p:sldId id="27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3333CC"/>
    <a:srgbClr val="808000"/>
    <a:srgbClr val="9933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24830-47DD-426B-884D-4E52522DBA5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4A230-BF31-4B88-BC27-37ACD51465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5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8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703B-ED9B-447A-93D7-ED9CE247A272}" type="datetimeFigureOut">
              <a:rPr lang="cs-CZ" smtClean="0"/>
              <a:t>26.03.2017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6.png"/><Relationship Id="rId3" Type="http://schemas.openxmlformats.org/officeDocument/2006/relationships/image" Target="../media/image3.tmp"/><Relationship Id="rId7" Type="http://schemas.openxmlformats.org/officeDocument/2006/relationships/image" Target="../media/image17.png"/><Relationship Id="rId12" Type="http://schemas.openxmlformats.org/officeDocument/2006/relationships/image" Target="../media/image116.png"/><Relationship Id="rId2" Type="http://schemas.openxmlformats.org/officeDocument/2006/relationships/image" Target="../media/image2.tmp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15.png"/><Relationship Id="rId5" Type="http://schemas.openxmlformats.org/officeDocument/2006/relationships/image" Target="../media/image15.png"/><Relationship Id="rId15" Type="http://schemas.openxmlformats.org/officeDocument/2006/relationships/image" Target="../media/image119.png"/><Relationship Id="rId10" Type="http://schemas.openxmlformats.org/officeDocument/2006/relationships/image" Target="../media/image114.png"/><Relationship Id="rId4" Type="http://schemas.openxmlformats.org/officeDocument/2006/relationships/image" Target="../media/image108.png"/><Relationship Id="rId9" Type="http://schemas.openxmlformats.org/officeDocument/2006/relationships/image" Target="../media/image113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187624" y="2060848"/>
            <a:ext cx="4439040" cy="1842445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496131" y="973634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Exponenciální funkce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296064" y="2144043"/>
                <a:ext cx="442806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200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sz="3200" b="1" i="1" smtClean="0"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cs-CZ" sz="3200" b="1" dirty="0"/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&gt;0,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64" y="2144043"/>
                <a:ext cx="4428064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296064" y="3272031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64" y="3272031"/>
                <a:ext cx="244827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331640" y="4306117"/>
                <a:ext cx="5400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0" dirty="0">
                    <a:solidFill>
                      <a:schemeClr val="tx1"/>
                    </a:solidFill>
                  </a:rPr>
                  <a:t>např.: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</a:rPr>
                      <m:t>  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b="0" i="1" smtClean="0">
                        <a:latin typeface="Cambria Math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306117"/>
                <a:ext cx="5400600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257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771800" y="4804973"/>
                <a:ext cx="5904656" cy="787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</a:rPr>
                      <m:t> 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04973"/>
                <a:ext cx="5904656" cy="78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297560" y="5731017"/>
                <a:ext cx="42267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800" i="1">
                          <a:latin typeface="Cambria Math"/>
                        </a:rPr>
                        <m:t>: 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cs-CZ" sz="2800" i="1">
                          <a:latin typeface="Cambria Math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560" y="5731017"/>
                <a:ext cx="422676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50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4212543" cy="43211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094182" y="1190728"/>
                <a:ext cx="1459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182" y="1190728"/>
                <a:ext cx="1459031" cy="369332"/>
              </a:xfrm>
              <a:prstGeom prst="rect">
                <a:avLst/>
              </a:prstGeom>
              <a:blipFill>
                <a:blip r:embed="rId3"/>
                <a:stretch>
                  <a:fillRect l="-1255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706936" y="3103841"/>
                <a:ext cx="1621223" cy="548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936" y="3103841"/>
                <a:ext cx="1621223" cy="548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137652" y="1031567"/>
                <a:ext cx="13246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652" y="1031567"/>
                <a:ext cx="1324668" cy="369332"/>
              </a:xfrm>
              <a:prstGeom prst="rect">
                <a:avLst/>
              </a:prstGeom>
              <a:blipFill>
                <a:blip r:embed="rId5"/>
                <a:stretch>
                  <a:fillRect l="-1382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102419" y="2898805"/>
                <a:ext cx="1520176" cy="538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419" y="2898805"/>
                <a:ext cx="1520176" cy="5389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5040127" y="393922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77871" y="130011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781728" y="932553"/>
                <a:ext cx="1440160" cy="538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728" y="932553"/>
                <a:ext cx="1440160" cy="5389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ovéPole 16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724128" y="2254954"/>
                <a:ext cx="269859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funkce je</a:t>
                </a:r>
              </a:p>
              <a:p>
                <a:r>
                  <a:rPr lang="cs-CZ" sz="2800" b="1" dirty="0">
                    <a:solidFill>
                      <a:srgbClr val="0000FF"/>
                    </a:solidFill>
                  </a:rPr>
                  <a:t>exponenciální </a:t>
                </a:r>
              </a:p>
              <a:p>
                <a:r>
                  <a:rPr lang="cs-CZ" sz="2800" b="1" dirty="0">
                    <a:solidFill>
                      <a:srgbClr val="0000FF"/>
                    </a:solidFill>
                  </a:rPr>
                  <a:t>křivka</a:t>
                </a:r>
              </a:p>
              <a:p>
                <a:r>
                  <a:rPr lang="cs-CZ" sz="2800" b="1" dirty="0">
                    <a:solidFill>
                      <a:srgbClr val="0000FF"/>
                    </a:solidFill>
                  </a:rPr>
                  <a:t>(exponenciála) </a:t>
                </a:r>
              </a:p>
              <a:p>
                <a:r>
                  <a:rPr lang="cs-CZ" sz="2800" b="1" dirty="0">
                    <a:solidFill>
                      <a:srgbClr val="0000FF"/>
                    </a:solidFill>
                  </a:rPr>
                  <a:t>procházející  </a:t>
                </a:r>
              </a:p>
              <a:p>
                <a:r>
                  <a:rPr lang="cs-CZ" sz="2800" b="1" dirty="0">
                    <a:solidFill>
                      <a:srgbClr val="0000FF"/>
                    </a:solidFill>
                  </a:rPr>
                  <a:t>bodem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r>
                  <a:rPr lang="cs-CZ" sz="2800" b="1" dirty="0">
                    <a:solidFill>
                      <a:srgbClr val="0070C0"/>
                    </a:solidFill>
                  </a:rPr>
                  <a:t>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254954"/>
                <a:ext cx="2698596" cy="2677656"/>
              </a:xfrm>
              <a:prstGeom prst="rect">
                <a:avLst/>
              </a:prstGeom>
              <a:blipFill>
                <a:blip r:embed="rId8"/>
                <a:stretch>
                  <a:fillRect l="-4740" t="-2278" b="-56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53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ek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461" y="1983890"/>
            <a:ext cx="3481874" cy="3586664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98" y="1964838"/>
            <a:ext cx="3515216" cy="36057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6645641" y="1440000"/>
                <a:ext cx="23686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𝑓</m:t>
                      </m:r>
                      <m:r>
                        <a:rPr lang="cs-CZ" sz="2800" b="0" i="1" smtClean="0">
                          <a:latin typeface="Cambria Math"/>
                        </a:rPr>
                        <m:t>: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641" y="1440000"/>
                <a:ext cx="236866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951222" y="1981829"/>
                <a:ext cx="14401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28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22" y="1981829"/>
                <a:ext cx="144016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015356" y="1981829"/>
                <a:ext cx="22497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28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356" y="1981829"/>
                <a:ext cx="224972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531773" y="733353"/>
                <a:ext cx="42276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>
                    <a:solidFill>
                      <a:srgbClr val="0070C0"/>
                    </a:solidFill>
                  </a:rPr>
                  <a:t>Význam základu mocniny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28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773" y="733353"/>
                <a:ext cx="4227666" cy="523220"/>
              </a:xfrm>
              <a:prstGeom prst="rect">
                <a:avLst/>
              </a:prstGeom>
              <a:blipFill>
                <a:blip r:embed="rId7"/>
                <a:stretch>
                  <a:fillRect l="-2882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4236105" y="379059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59898" y="378078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50106" y="184071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759439" y="15485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67389" y="5570554"/>
            <a:ext cx="2193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rostoucí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662818" y="5570554"/>
            <a:ext cx="2193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klesající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11560" y="1440000"/>
                <a:ext cx="18159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sz="2800" b="1" dirty="0"/>
                  <a:t> </a:t>
                </a:r>
                <a14:m>
                  <m:oMath xmlns:m="http://schemas.openxmlformats.org/officeDocument/2006/math">
                    <m:r>
                      <a:rPr lang="cs-CZ" sz="2800" b="0" i="1">
                        <a:latin typeface="Cambria Math"/>
                      </a:rPr>
                      <m:t>𝑦</m:t>
                    </m:r>
                    <m:r>
                      <a:rPr lang="cs-CZ" sz="28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sz="2800" b="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40000"/>
                <a:ext cx="181598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889492" y="4519687"/>
                <a:ext cx="11010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i="1">
                          <a:latin typeface="Cambria Math"/>
                        </a:rPr>
                        <m:t>𝑦</m:t>
                      </m:r>
                      <m:r>
                        <a:rPr lang="cs-CZ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𝟒</m:t>
                          </m:r>
                        </m:e>
                        <m:sup>
                          <m:r>
                            <a:rPr lang="cs-CZ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92" y="4519687"/>
                <a:ext cx="1101015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712508" y="2636912"/>
                <a:ext cx="1047194" cy="390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000" b="0" i="1" smtClean="0">
                        <a:latin typeface="Cambria Math"/>
                      </a:rPr>
                      <m:t>: </m:t>
                    </m:r>
                    <m:r>
                      <a:rPr lang="cs-CZ" sz="1200" i="1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cs-CZ" sz="12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508" y="2636912"/>
                <a:ext cx="1047194" cy="39017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059832" y="1661500"/>
                <a:ext cx="1092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cs-CZ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661500"/>
                <a:ext cx="1092076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1319684" y="4236719"/>
                <a:ext cx="9480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0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000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𝑦</m:t>
                    </m:r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cs-CZ" sz="1200" i="1">
                        <a:latin typeface="Cambria Math"/>
                      </a:rPr>
                      <m:t> </m:t>
                    </m:r>
                  </m:oMath>
                </a14:m>
                <a:endParaRPr lang="cs-CZ" sz="12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684" y="4236719"/>
                <a:ext cx="948060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716016" y="2130133"/>
                <a:ext cx="1153988" cy="390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i="1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cs-CZ" sz="12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130133"/>
                <a:ext cx="1153988" cy="39017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515415" y="1575127"/>
                <a:ext cx="1043577" cy="390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i="1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cs-CZ" sz="12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415" y="1575127"/>
                <a:ext cx="1043577" cy="39017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6894056" y="4236719"/>
                <a:ext cx="1398370" cy="396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056" y="4236719"/>
                <a:ext cx="1398370" cy="39684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957084" y="3400421"/>
                <a:ext cx="1080120" cy="390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i="1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084" y="3400421"/>
                <a:ext cx="1080120" cy="3901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15674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/>
      <p:bldP spid="5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556792"/>
                <a:ext cx="72728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</m:oMath>
                </a14:m>
                <a:r>
                  <a:rPr lang="cs-CZ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cs-CZ" sz="2800" dirty="0"/>
                  <a:t>  …  </a:t>
                </a:r>
                <a:r>
                  <a:rPr lang="cs-CZ" sz="2800" b="1" dirty="0">
                    <a:solidFill>
                      <a:srgbClr val="0070C0"/>
                    </a:solidFill>
                  </a:rPr>
                  <a:t>dekadická</a:t>
                </a:r>
                <a:r>
                  <a:rPr lang="cs-CZ" sz="2800" dirty="0"/>
                  <a:t> exponenciální funkce</a:t>
                </a:r>
              </a:p>
              <a:p>
                <a:r>
                  <a:rPr lang="cs-CZ" sz="2800" dirty="0"/>
                  <a:t>                           (základ mocniny je 10)  </a:t>
                </a: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7272808" cy="954107"/>
              </a:xfrm>
              <a:prstGeom prst="rect">
                <a:avLst/>
              </a:prstGeom>
              <a:blipFill>
                <a:blip r:embed="rId2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11560" y="2708920"/>
                <a:ext cx="842493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</m:oMath>
                </a14:m>
                <a:r>
                  <a:rPr lang="cs-CZ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cs-CZ" sz="2800" dirty="0"/>
                  <a:t>  …  </a:t>
                </a:r>
                <a:r>
                  <a:rPr lang="cs-CZ" sz="2800" b="1" dirty="0">
                    <a:solidFill>
                      <a:srgbClr val="0070C0"/>
                    </a:solidFill>
                  </a:rPr>
                  <a:t>přirozená</a:t>
                </a:r>
                <a:r>
                  <a:rPr lang="cs-CZ" sz="2800" dirty="0"/>
                  <a:t> exponenciální funkce</a:t>
                </a:r>
              </a:p>
              <a:p>
                <a:r>
                  <a:rPr lang="cs-CZ" sz="2800" dirty="0"/>
                  <a:t>                        (základ mocniny je tzv. Eulerovo číslo:</a:t>
                </a:r>
              </a:p>
              <a:p>
                <a:r>
                  <a:rPr lang="cs-CZ" sz="2800" dirty="0"/>
                  <a:t>	             </a:t>
                </a:r>
                <a14:m>
                  <m:oMath xmlns:m="http://schemas.openxmlformats.org/officeDocument/2006/math">
                    <m:r>
                      <a:rPr lang="cs-CZ" sz="2800" b="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≐2,7</m:t>
                    </m:r>
                  </m:oMath>
                </a14:m>
                <a:r>
                  <a:rPr lang="cs-CZ" sz="2800" dirty="0"/>
                  <a:t>)</a:t>
                </a: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708920"/>
                <a:ext cx="8424936" cy="1384995"/>
              </a:xfrm>
              <a:prstGeom prst="rect">
                <a:avLst/>
              </a:prstGeom>
              <a:blipFill>
                <a:blip r:embed="rId3"/>
                <a:stretch>
                  <a:fillRect t="-3947" b="-114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4557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338</Words>
  <Application>Microsoft Office PowerPoint</Application>
  <PresentationFormat>Předvádění na obrazovce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</dc:creator>
  <cp:lastModifiedBy>Karin Poláčková</cp:lastModifiedBy>
  <cp:revision>69</cp:revision>
  <dcterms:created xsi:type="dcterms:W3CDTF">2014-11-21T16:43:39Z</dcterms:created>
  <dcterms:modified xsi:type="dcterms:W3CDTF">2017-03-26T16:58:49Z</dcterms:modified>
</cp:coreProperties>
</file>