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9" r:id="rId2"/>
    <p:sldId id="273" r:id="rId3"/>
    <p:sldId id="270" r:id="rId4"/>
    <p:sldId id="274" r:id="rId5"/>
    <p:sldId id="275" r:id="rId6"/>
    <p:sldId id="276" r:id="rId7"/>
    <p:sldId id="281" r:id="rId8"/>
    <p:sldId id="282" r:id="rId9"/>
    <p:sldId id="283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ECFF"/>
    <a:srgbClr val="CC0099"/>
    <a:srgbClr val="3333CC"/>
    <a:srgbClr val="808000"/>
    <a:srgbClr val="993300"/>
    <a:srgbClr val="FF0066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69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624830-47DD-426B-884D-4E52522DBA52}" type="datetimeFigureOut">
              <a:rPr lang="cs-CZ" smtClean="0"/>
              <a:t>15.03.2017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84A230-BF31-4B88-BC27-37ACD51465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9659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E703B-ED9B-447A-93D7-ED9CE247A272}" type="datetimeFigureOut">
              <a:rPr lang="cs-CZ" smtClean="0"/>
              <a:t>15.03.2017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FBF3C-5AEE-48F4-A15F-4AB8307D42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3651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E703B-ED9B-447A-93D7-ED9CE247A272}" type="datetimeFigureOut">
              <a:rPr lang="cs-CZ" smtClean="0"/>
              <a:t>15.03.2017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FBF3C-5AEE-48F4-A15F-4AB8307D42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6156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E703B-ED9B-447A-93D7-ED9CE247A272}" type="datetimeFigureOut">
              <a:rPr lang="cs-CZ" smtClean="0"/>
              <a:t>15.03.2017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FBF3C-5AEE-48F4-A15F-4AB8307D42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4170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E703B-ED9B-447A-93D7-ED9CE247A272}" type="datetimeFigureOut">
              <a:rPr lang="cs-CZ" smtClean="0"/>
              <a:t>15.03.2017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FBF3C-5AEE-48F4-A15F-4AB8307D42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1501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E703B-ED9B-447A-93D7-ED9CE247A272}" type="datetimeFigureOut">
              <a:rPr lang="cs-CZ" smtClean="0"/>
              <a:t>15.03.2017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FBF3C-5AEE-48F4-A15F-4AB8307D42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1507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E703B-ED9B-447A-93D7-ED9CE247A272}" type="datetimeFigureOut">
              <a:rPr lang="cs-CZ" smtClean="0"/>
              <a:t>15.03.2017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FBF3C-5AEE-48F4-A15F-4AB8307D42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4264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E703B-ED9B-447A-93D7-ED9CE247A272}" type="datetimeFigureOut">
              <a:rPr lang="cs-CZ" smtClean="0"/>
              <a:t>15.03.2017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FBF3C-5AEE-48F4-A15F-4AB8307D42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7485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E703B-ED9B-447A-93D7-ED9CE247A272}" type="datetimeFigureOut">
              <a:rPr lang="cs-CZ" smtClean="0"/>
              <a:t>15.03.2017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FBF3C-5AEE-48F4-A15F-4AB8307D42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4729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E703B-ED9B-447A-93D7-ED9CE247A272}" type="datetimeFigureOut">
              <a:rPr lang="cs-CZ" smtClean="0"/>
              <a:t>15.03.2017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FBF3C-5AEE-48F4-A15F-4AB8307D42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8497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E703B-ED9B-447A-93D7-ED9CE247A272}" type="datetimeFigureOut">
              <a:rPr lang="cs-CZ" smtClean="0"/>
              <a:t>15.03.2017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FBF3C-5AEE-48F4-A15F-4AB8307D42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6474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E703B-ED9B-447A-93D7-ED9CE247A272}" type="datetimeFigureOut">
              <a:rPr lang="cs-CZ" smtClean="0"/>
              <a:t>15.03.2017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FBF3C-5AEE-48F4-A15F-4AB8307D42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665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E703B-ED9B-447A-93D7-ED9CE247A272}" type="datetimeFigureOut">
              <a:rPr lang="cs-CZ" smtClean="0"/>
              <a:t>15.03.2017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EFBF3C-5AEE-48F4-A15F-4AB8307D42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9225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mp"/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9.png"/><Relationship Id="rId7" Type="http://schemas.openxmlformats.org/officeDocument/2006/relationships/image" Target="../media/image18.png"/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5" Type="http://schemas.openxmlformats.org/officeDocument/2006/relationships/image" Target="../media/image11.png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4.png"/><Relationship Id="rId4" Type="http://schemas.openxmlformats.org/officeDocument/2006/relationships/image" Target="../media/image2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tmp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2" Type="http://schemas.openxmlformats.org/officeDocument/2006/relationships/image" Target="../media/image30.tmp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7" Type="http://schemas.openxmlformats.org/officeDocument/2006/relationships/image" Target="../media/image41.png"/><Relationship Id="rId2" Type="http://schemas.openxmlformats.org/officeDocument/2006/relationships/image" Target="../media/image36.tmp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0.png"/><Relationship Id="rId5" Type="http://schemas.openxmlformats.org/officeDocument/2006/relationships/image" Target="../media/image39.png"/><Relationship Id="rId4" Type="http://schemas.openxmlformats.org/officeDocument/2006/relationships/image" Target="../media/image38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png"/><Relationship Id="rId3" Type="http://schemas.openxmlformats.org/officeDocument/2006/relationships/image" Target="../media/image43.png"/><Relationship Id="rId7" Type="http://schemas.openxmlformats.org/officeDocument/2006/relationships/image" Target="../media/image47.png"/><Relationship Id="rId2" Type="http://schemas.openxmlformats.org/officeDocument/2006/relationships/image" Target="../media/image42.tmp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6.png"/><Relationship Id="rId5" Type="http://schemas.openxmlformats.org/officeDocument/2006/relationships/image" Target="../media/image45.png"/><Relationship Id="rId4" Type="http://schemas.openxmlformats.org/officeDocument/2006/relationships/image" Target="../media/image4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2483768" y="955304"/>
            <a:ext cx="47881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>
                <a:solidFill>
                  <a:srgbClr val="0070C0"/>
                </a:solidFill>
              </a:rPr>
              <a:t>Nepřímá úměrnost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ovéPole 3"/>
              <p:cNvSpPr txBox="1"/>
              <p:nvPr/>
            </p:nvSpPr>
            <p:spPr>
              <a:xfrm>
                <a:off x="1043608" y="2058870"/>
                <a:ext cx="4032448" cy="1426673"/>
              </a:xfrm>
              <a:prstGeom prst="rect">
                <a:avLst/>
              </a:prstGeom>
              <a:noFill/>
              <a:ln w="28575">
                <a:solidFill>
                  <a:srgbClr val="0070C0"/>
                </a:solidFill>
              </a:ln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3200" b="1" i="1" smtClean="0">
                        <a:solidFill>
                          <a:prstClr val="black"/>
                        </a:solidFill>
                        <a:latin typeface="Cambria Math"/>
                      </a:rPr>
                      <m:t>𝒇</m:t>
                    </m:r>
                    <m:r>
                      <a:rPr lang="cs-CZ" sz="3200" b="1" i="1" smtClean="0">
                        <a:solidFill>
                          <a:prstClr val="black"/>
                        </a:solidFill>
                        <a:latin typeface="Cambria Math"/>
                      </a:rPr>
                      <m:t>: </m:t>
                    </m:r>
                    <m:r>
                      <a:rPr lang="cs-CZ" sz="3200" b="1" i="1" smtClean="0">
                        <a:solidFill>
                          <a:prstClr val="black"/>
                        </a:solidFill>
                        <a:latin typeface="Cambria Math"/>
                      </a:rPr>
                      <m:t>𝒚</m:t>
                    </m:r>
                    <m:r>
                      <a:rPr lang="cs-CZ" sz="3200" b="1" i="1" smtClean="0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sz="32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3200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𝒌</m:t>
                        </m:r>
                      </m:num>
                      <m:den>
                        <m:r>
                          <a:rPr lang="cs-CZ" sz="3200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𝒙</m:t>
                        </m:r>
                      </m:den>
                    </m:f>
                  </m:oMath>
                </a14:m>
                <a:r>
                  <a:rPr lang="cs-CZ" sz="3200" b="1" dirty="0">
                    <a:solidFill>
                      <a:prstClr val="black"/>
                    </a:solidFill>
                  </a:rPr>
                  <a:t> </a:t>
                </a:r>
                <a:r>
                  <a:rPr lang="cs-CZ" sz="3200" dirty="0">
                    <a:solidFill>
                      <a:prstClr val="black"/>
                    </a:solidFill>
                  </a:rPr>
                  <a:t>;   </a:t>
                </a:r>
                <a14:m>
                  <m:oMath xmlns:m="http://schemas.openxmlformats.org/officeDocument/2006/math">
                    <m:r>
                      <a:rPr lang="cs-CZ" sz="28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𝑘</m:t>
                    </m:r>
                    <m:r>
                      <a:rPr lang="cs-CZ" sz="28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∈</m:t>
                    </m:r>
                    <m:r>
                      <a:rPr lang="cs-CZ" sz="2800" b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𝐑</m:t>
                    </m:r>
                    <m:r>
                      <a:rPr lang="cs-CZ" sz="280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, </m:t>
                    </m:r>
                    <m:r>
                      <a:rPr lang="cs-CZ" sz="28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𝑘</m:t>
                    </m:r>
                    <m:r>
                      <a:rPr lang="cs-CZ" sz="28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≠0</m:t>
                    </m:r>
                  </m:oMath>
                </a14:m>
                <a:endParaRPr lang="cs-CZ" sz="2800" b="1" i="1" dirty="0">
                  <a:solidFill>
                    <a:prstClr val="black"/>
                  </a:solidFill>
                </a:endParaRPr>
              </a:p>
              <a:p>
                <a:endParaRPr lang="cs-CZ" sz="800" b="1" i="1" dirty="0">
                  <a:solidFill>
                    <a:prstClr val="black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3200" i="1">
                          <a:solidFill>
                            <a:prstClr val="black"/>
                          </a:solidFill>
                          <a:latin typeface="Cambria Math"/>
                        </a:rPr>
                        <m:t>𝐷</m:t>
                      </m:r>
                      <m:d>
                        <m:dPr>
                          <m:ctrlPr>
                            <a:rPr lang="cs-CZ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32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𝑓</m:t>
                          </m:r>
                        </m:e>
                      </m:d>
                      <m:r>
                        <a:rPr lang="cs-CZ" sz="3200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r>
                        <a:rPr lang="cs-CZ" sz="3200" b="1">
                          <a:solidFill>
                            <a:prstClr val="black"/>
                          </a:solidFill>
                          <a:latin typeface="Cambria Math"/>
                        </a:rPr>
                        <m:t>𝐑</m:t>
                      </m:r>
                      <m:r>
                        <a:rPr lang="cs-CZ" sz="3200" b="1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∖</m:t>
                      </m:r>
                      <m:d>
                        <m:dPr>
                          <m:begChr m:val="{"/>
                          <m:endChr m:val="}"/>
                          <m:ctrlPr>
                            <a:rPr lang="cs-CZ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cs-CZ" sz="3200" b="1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𝟎</m:t>
                          </m:r>
                        </m:e>
                      </m:d>
                    </m:oMath>
                  </m:oMathPara>
                </a14:m>
                <a:endParaRPr lang="cs-CZ" sz="3200" b="1" i="1" dirty="0">
                  <a:solidFill>
                    <a:prstClr val="black"/>
                  </a:solidFill>
                </a:endParaRPr>
              </a:p>
            </p:txBody>
          </p:sp>
        </mc:Choice>
        <mc:Fallback>
          <p:sp>
            <p:nvSpPr>
              <p:cNvPr id="4" name="TextovéPo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2058870"/>
                <a:ext cx="4032448" cy="142667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8575"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ovéPole 13"/>
          <p:cNvSpPr txBox="1"/>
          <p:nvPr/>
        </p:nvSpPr>
        <p:spPr>
          <a:xfrm>
            <a:off x="7606714" y="6519446"/>
            <a:ext cx="15477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>
                <a:solidFill>
                  <a:schemeClr val="bg1">
                    <a:lumMod val="75000"/>
                  </a:schemeClr>
                </a:solidFill>
              </a:rPr>
              <a:t>POC 2014/15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ovéPole 14"/>
              <p:cNvSpPr txBox="1"/>
              <p:nvPr/>
            </p:nvSpPr>
            <p:spPr>
              <a:xfrm>
                <a:off x="1609788" y="3863703"/>
                <a:ext cx="4291880" cy="6158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400" b="0" dirty="0">
                    <a:solidFill>
                      <a:schemeClr val="tx1"/>
                    </a:solidFill>
                  </a:rPr>
                  <a:t>např.: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cs-CZ" sz="2400" i="1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cs-CZ" sz="2400" i="1">
                        <a:latin typeface="Cambria Math"/>
                      </a:rPr>
                      <m:t>: </m:t>
                    </m:r>
                    <m:r>
                      <a:rPr lang="cs-CZ" sz="2400" i="1">
                        <a:latin typeface="Cambria Math"/>
                      </a:rPr>
                      <m:t>𝑦</m:t>
                    </m:r>
                    <m:r>
                      <a:rPr lang="cs-CZ" sz="24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cs-CZ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 </m:t>
                    </m:r>
                  </m:oMath>
                </a14:m>
                <a:endParaRPr lang="cs-CZ" sz="2400" dirty="0"/>
              </a:p>
            </p:txBody>
          </p:sp>
        </mc:Choice>
        <mc:Fallback>
          <p:sp>
            <p:nvSpPr>
              <p:cNvPr id="15" name="TextovéPole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9788" y="3863703"/>
                <a:ext cx="4291880" cy="615874"/>
              </a:xfrm>
              <a:prstGeom prst="rect">
                <a:avLst/>
              </a:prstGeom>
              <a:blipFill>
                <a:blip r:embed="rId3"/>
                <a:stretch>
                  <a:fillRect l="-2131" b="-990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ovéPole 17"/>
              <p:cNvSpPr txBox="1"/>
              <p:nvPr/>
            </p:nvSpPr>
            <p:spPr>
              <a:xfrm>
                <a:off x="2483768" y="4395449"/>
                <a:ext cx="5904656" cy="7672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i="1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cs-CZ" sz="2400" i="1">
                        <a:latin typeface="Cambria Math"/>
                      </a:rPr>
                      <m:t>: </m:t>
                    </m:r>
                    <m:r>
                      <a:rPr lang="cs-CZ" sz="2400" i="1">
                        <a:latin typeface="Cambria Math"/>
                      </a:rPr>
                      <m:t>𝑦</m:t>
                    </m:r>
                    <m:r>
                      <a:rPr lang="cs-CZ" sz="2400" i="1">
                        <a:latin typeface="Cambria Math"/>
                      </a:rPr>
                      <m:t>=−</m:t>
                    </m:r>
                    <m:f>
                      <m:fPr>
                        <m:ctrlPr>
                          <a:rPr lang="cs-CZ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cs-CZ" sz="2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cs-CZ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num>
                      <m:den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cs-CZ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cs-CZ" sz="2400" dirty="0"/>
                  <a:t> </a:t>
                </a:r>
              </a:p>
            </p:txBody>
          </p:sp>
        </mc:Choice>
        <mc:Fallback>
          <p:sp>
            <p:nvSpPr>
              <p:cNvPr id="18" name="TextovéPole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3768" y="4395449"/>
                <a:ext cx="5904656" cy="76726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ovéPole 18"/>
              <p:cNvSpPr txBox="1"/>
              <p:nvPr/>
            </p:nvSpPr>
            <p:spPr>
              <a:xfrm>
                <a:off x="2483768" y="5229200"/>
                <a:ext cx="5544616" cy="6166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i="1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cs-CZ" sz="2400" i="1">
                        <a:latin typeface="Cambria Math"/>
                      </a:rPr>
                      <m:t>: </m:t>
                    </m:r>
                    <m:r>
                      <a:rPr lang="cs-CZ" sz="2400" i="1">
                        <a:latin typeface="Cambria Math"/>
                      </a:rPr>
                      <m:t>𝑦</m:t>
                    </m:r>
                    <m:r>
                      <a:rPr lang="cs-CZ" sz="2400" i="1">
                        <a:latin typeface="Cambria Math"/>
                      </a:rPr>
                      <m:t>=−</m:t>
                    </m:r>
                    <m:f>
                      <m:fPr>
                        <m:ctrlPr>
                          <a:rPr lang="cs-CZ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−3</m:t>
                        </m:r>
                      </m:num>
                      <m:den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cs-CZ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=−3</m:t>
                    </m:r>
                  </m:oMath>
                </a14:m>
                <a:r>
                  <a:rPr lang="cs-CZ" sz="2400" dirty="0"/>
                  <a:t> </a:t>
                </a:r>
              </a:p>
            </p:txBody>
          </p:sp>
        </mc:Choice>
        <mc:Fallback>
          <p:sp>
            <p:nvSpPr>
              <p:cNvPr id="19" name="TextovéPole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3768" y="5229200"/>
                <a:ext cx="5544616" cy="61664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55002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5" grpId="0"/>
      <p:bldP spid="18" grpId="0"/>
      <p:bldP spid="1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8632" y="693332"/>
            <a:ext cx="4063932" cy="4141095"/>
          </a:xfrm>
          <a:prstGeom prst="rect">
            <a:avLst/>
          </a:prstGeom>
        </p:spPr>
      </p:pic>
      <p:pic>
        <p:nvPicPr>
          <p:cNvPr id="5" name="Obrázek 4" descr="Výřez obrazovky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453" y="671128"/>
            <a:ext cx="4132522" cy="416681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2555776" y="3132000"/>
                <a:ext cx="1459031" cy="6158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2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cs-CZ" sz="24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cs-CZ" sz="2400" i="1" smtClean="0">
                        <a:solidFill>
                          <a:prstClr val="black"/>
                        </a:solidFill>
                        <a:latin typeface="Cambria Math"/>
                      </a:rPr>
                      <m:t>: </m:t>
                    </m:r>
                    <m:r>
                      <a:rPr lang="cs-CZ" sz="2400" i="1" smtClean="0">
                        <a:solidFill>
                          <a:prstClr val="black"/>
                        </a:solidFill>
                        <a:latin typeface="Cambria Math"/>
                      </a:rPr>
                      <m:t>𝑦</m:t>
                    </m:r>
                    <m:r>
                      <a:rPr lang="cs-CZ" sz="2400" i="1" smtClean="0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sz="2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4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cs-CZ" sz="24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𝑥</m:t>
                        </m:r>
                      </m:den>
                    </m:f>
                  </m:oMath>
                </a14:m>
                <a:r>
                  <a:rPr lang="cs-CZ" dirty="0">
                    <a:solidFill>
                      <a:prstClr val="black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5776" y="3132000"/>
                <a:ext cx="1459031" cy="61587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ovéPole 6"/>
          <p:cNvSpPr txBox="1"/>
          <p:nvPr/>
        </p:nvSpPr>
        <p:spPr>
          <a:xfrm>
            <a:off x="4320000" y="25920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2189116" y="324000"/>
            <a:ext cx="297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6552000" y="324000"/>
            <a:ext cx="297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8712000" y="25920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ovéPole 11"/>
              <p:cNvSpPr txBox="1"/>
              <p:nvPr/>
            </p:nvSpPr>
            <p:spPr>
              <a:xfrm>
                <a:off x="4608032" y="3132000"/>
                <a:ext cx="1815583" cy="6158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2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cs-CZ" sz="24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cs-CZ" sz="2400" i="1" smtClean="0">
                        <a:solidFill>
                          <a:prstClr val="black"/>
                        </a:solidFill>
                        <a:latin typeface="Cambria Math"/>
                      </a:rPr>
                      <m:t>: </m:t>
                    </m:r>
                    <m:r>
                      <a:rPr lang="cs-CZ" sz="2400" i="1" smtClean="0">
                        <a:solidFill>
                          <a:prstClr val="black"/>
                        </a:solidFill>
                        <a:latin typeface="Cambria Math"/>
                      </a:rPr>
                      <m:t>𝑦</m:t>
                    </m:r>
                    <m:r>
                      <a:rPr lang="cs-CZ" sz="2400" i="1" smtClean="0">
                        <a:solidFill>
                          <a:prstClr val="black"/>
                        </a:solidFill>
                        <a:latin typeface="Cambria Math"/>
                      </a:rPr>
                      <m:t>=−</m:t>
                    </m:r>
                    <m:f>
                      <m:fPr>
                        <m:ctrlPr>
                          <a:rPr lang="cs-CZ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cs-CZ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cs-CZ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𝑥</m:t>
                        </m:r>
                      </m:den>
                    </m:f>
                  </m:oMath>
                </a14:m>
                <a:r>
                  <a:rPr lang="cs-CZ" dirty="0">
                    <a:solidFill>
                      <a:prstClr val="black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12" name="TextovéPol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8032" y="3132000"/>
                <a:ext cx="1815583" cy="61587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ovéPole 12"/>
              <p:cNvSpPr txBox="1"/>
              <p:nvPr/>
            </p:nvSpPr>
            <p:spPr>
              <a:xfrm>
                <a:off x="546404" y="4993602"/>
                <a:ext cx="8244456" cy="14465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800" dirty="0">
                    <a:solidFill>
                      <a:prstClr val="black"/>
                    </a:solidFill>
                  </a:rPr>
                  <a:t>grafem funkce je </a:t>
                </a:r>
                <a:r>
                  <a:rPr lang="cs-CZ" sz="3200" b="1" dirty="0">
                    <a:solidFill>
                      <a:srgbClr val="0070C0"/>
                    </a:solidFill>
                  </a:rPr>
                  <a:t>hyperbola </a:t>
                </a:r>
                <a:r>
                  <a:rPr lang="cs-CZ" sz="2800" b="1" dirty="0">
                    <a:solidFill>
                      <a:srgbClr val="0070C0"/>
                    </a:solidFill>
                  </a:rPr>
                  <a:t>se středem v bodě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cs-CZ" sz="28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8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cs-CZ" sz="28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;</m:t>
                        </m:r>
                        <m:r>
                          <a:rPr lang="cs-CZ" sz="28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e>
                    </m:d>
                  </m:oMath>
                </a14:m>
                <a:r>
                  <a:rPr lang="cs-CZ" sz="2800" dirty="0">
                    <a:solidFill>
                      <a:prstClr val="black"/>
                    </a:solidFill>
                  </a:rPr>
                  <a:t> </a:t>
                </a:r>
              </a:p>
              <a:p>
                <a:r>
                  <a:rPr lang="cs-CZ" sz="2800" dirty="0">
                    <a:solidFill>
                      <a:prstClr val="black"/>
                    </a:solidFill>
                  </a:rPr>
                  <a:t>(v počátku souřadné soustavy), která je souměrná podle os kvadrantů a podle počátku souřadné soustavy</a:t>
                </a:r>
              </a:p>
            </p:txBody>
          </p:sp>
        </mc:Choice>
        <mc:Fallback xmlns="">
          <p:sp>
            <p:nvSpPr>
              <p:cNvPr id="13" name="TextovéPol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404" y="4993602"/>
                <a:ext cx="8244456" cy="1446550"/>
              </a:xfrm>
              <a:prstGeom prst="rect">
                <a:avLst/>
              </a:prstGeom>
              <a:blipFill>
                <a:blip r:embed="rId6"/>
                <a:stretch>
                  <a:fillRect l="-1553" t="-5485" b="-1139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Přímá spojnice 2"/>
          <p:cNvCxnSpPr/>
          <p:nvPr/>
        </p:nvCxnSpPr>
        <p:spPr>
          <a:xfrm>
            <a:off x="720000" y="1152000"/>
            <a:ext cx="3240000" cy="3240000"/>
          </a:xfrm>
          <a:prstGeom prst="line">
            <a:avLst/>
          </a:prstGeom>
          <a:ln w="9525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>
            <a:off x="5076000" y="1152000"/>
            <a:ext cx="3240000" cy="3240000"/>
          </a:xfrm>
          <a:prstGeom prst="line">
            <a:avLst/>
          </a:prstGeom>
          <a:ln w="9525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 flipH="1">
            <a:off x="5040000" y="1152000"/>
            <a:ext cx="3240000" cy="3240000"/>
          </a:xfrm>
          <a:prstGeom prst="line">
            <a:avLst/>
          </a:prstGeom>
          <a:ln w="9525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21"/>
          <p:cNvCxnSpPr/>
          <p:nvPr/>
        </p:nvCxnSpPr>
        <p:spPr>
          <a:xfrm flipH="1">
            <a:off x="684000" y="1152000"/>
            <a:ext cx="3240000" cy="3240000"/>
          </a:xfrm>
          <a:prstGeom prst="line">
            <a:avLst/>
          </a:prstGeom>
          <a:ln w="9525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5183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0" grpId="0"/>
      <p:bldP spid="11" grpId="0"/>
      <p:bldP spid="1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Obrázek 2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517" y="1556792"/>
            <a:ext cx="3840539" cy="468933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ovéPole 3"/>
              <p:cNvSpPr txBox="1"/>
              <p:nvPr/>
            </p:nvSpPr>
            <p:spPr>
              <a:xfrm>
                <a:off x="1167650" y="2330446"/>
                <a:ext cx="144016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3200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𝒌</m:t>
                      </m:r>
                      <m:r>
                        <a:rPr lang="cs-CZ" sz="3200" b="1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&gt;</m:t>
                      </m:r>
                      <m:r>
                        <a:rPr lang="cs-CZ" sz="3200" b="1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𝟎</m:t>
                      </m:r>
                    </m:oMath>
                  </m:oMathPara>
                </a14:m>
                <a:endParaRPr lang="cs-CZ" sz="32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4" name="TextovéPo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7650" y="2330446"/>
                <a:ext cx="1440160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/>
              <p:cNvSpPr txBox="1"/>
              <p:nvPr/>
            </p:nvSpPr>
            <p:spPr>
              <a:xfrm>
                <a:off x="2069877" y="593843"/>
                <a:ext cx="500424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3600" b="1" dirty="0">
                    <a:solidFill>
                      <a:srgbClr val="0070C0"/>
                    </a:solidFill>
                  </a:rPr>
                  <a:t>Význam koeficientu </a:t>
                </a:r>
                <a14:m>
                  <m:oMath xmlns:m="http://schemas.openxmlformats.org/officeDocument/2006/math">
                    <m:r>
                      <a:rPr lang="cs-CZ" sz="3600" b="1" i="1" smtClean="0">
                        <a:solidFill>
                          <a:srgbClr val="0070C0"/>
                        </a:solidFill>
                        <a:latin typeface="Cambria Math"/>
                      </a:rPr>
                      <m:t>𝒌</m:t>
                    </m:r>
                  </m:oMath>
                </a14:m>
                <a:endParaRPr lang="cs-CZ" sz="3600" b="1" i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ovéPol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9877" y="593843"/>
                <a:ext cx="5004245" cy="646331"/>
              </a:xfrm>
              <a:prstGeom prst="rect">
                <a:avLst/>
              </a:prstGeom>
              <a:blipFill>
                <a:blip r:embed="rId4"/>
                <a:stretch>
                  <a:fillRect l="-3780" t="-13208" b="-3584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ovéPole 9"/>
          <p:cNvSpPr txBox="1"/>
          <p:nvPr/>
        </p:nvSpPr>
        <p:spPr>
          <a:xfrm>
            <a:off x="4890916" y="3776549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2887349" y="1225932"/>
            <a:ext cx="2588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5292080" y="3147407"/>
            <a:ext cx="3333795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grafem </a:t>
            </a:r>
            <a:r>
              <a:rPr lang="cs-CZ" sz="2800" dirty="0" err="1"/>
              <a:t>fce</a:t>
            </a:r>
            <a:r>
              <a:rPr lang="cs-CZ" sz="2800" dirty="0"/>
              <a:t> je</a:t>
            </a:r>
          </a:p>
          <a:p>
            <a:r>
              <a:rPr lang="cs-CZ" sz="3200" b="1" dirty="0">
                <a:solidFill>
                  <a:srgbClr val="0070C0"/>
                </a:solidFill>
              </a:rPr>
              <a:t>hyperbola</a:t>
            </a:r>
            <a:r>
              <a:rPr lang="cs-CZ" sz="2800" dirty="0">
                <a:solidFill>
                  <a:srgbClr val="0070C0"/>
                </a:solidFill>
              </a:rPr>
              <a:t> </a:t>
            </a:r>
          </a:p>
          <a:p>
            <a:r>
              <a:rPr lang="cs-CZ" sz="3200" b="1" dirty="0">
                <a:solidFill>
                  <a:srgbClr val="0070C0"/>
                </a:solidFill>
              </a:rPr>
              <a:t>v I. a III. kvadrantu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ovéPole 19"/>
              <p:cNvSpPr txBox="1"/>
              <p:nvPr/>
            </p:nvSpPr>
            <p:spPr>
              <a:xfrm>
                <a:off x="3478323" y="1654486"/>
                <a:ext cx="1556609" cy="5370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000" b="0" i="1" smtClean="0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cs-CZ" sz="2000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cs-CZ" sz="2000" b="0" i="1" smtClean="0">
                        <a:latin typeface="Cambria Math"/>
                      </a:rPr>
                      <m:t>: </m:t>
                    </m:r>
                    <m:r>
                      <a:rPr lang="cs-CZ" sz="2000" b="0" i="1" smtClean="0">
                        <a:latin typeface="Cambria Math"/>
                      </a:rPr>
                      <m:t>𝑦</m:t>
                    </m:r>
                    <m:r>
                      <a:rPr lang="cs-CZ" sz="20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000" b="1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cs-CZ" sz="2000" b="0" i="1" smtClean="0">
                            <a:latin typeface="Cambria Math"/>
                          </a:rPr>
                          <m:t>𝑥</m:t>
                        </m:r>
                      </m:den>
                    </m:f>
                  </m:oMath>
                </a14:m>
                <a:r>
                  <a:rPr lang="cs-CZ" sz="2000" dirty="0"/>
                  <a:t> </a:t>
                </a:r>
              </a:p>
            </p:txBody>
          </p:sp>
        </mc:Choice>
        <mc:Fallback xmlns="">
          <p:sp>
            <p:nvSpPr>
              <p:cNvPr id="20" name="TextovéPole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8323" y="1654486"/>
                <a:ext cx="1556609" cy="53707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ovéPole 20"/>
              <p:cNvSpPr txBox="1"/>
              <p:nvPr/>
            </p:nvSpPr>
            <p:spPr>
              <a:xfrm>
                <a:off x="3677005" y="2246411"/>
                <a:ext cx="1362623" cy="7217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000" b="0" i="1" smtClean="0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cs-CZ" sz="2000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cs-CZ" sz="2000" b="0" i="1" smtClean="0">
                        <a:latin typeface="Cambria Math"/>
                      </a:rPr>
                      <m:t>: </m:t>
                    </m:r>
                    <m:r>
                      <a:rPr lang="cs-CZ" sz="2000" b="0" i="1" smtClean="0">
                        <a:latin typeface="Cambria Math"/>
                      </a:rPr>
                      <m:t>𝑦</m:t>
                    </m:r>
                    <m:r>
                      <a:rPr lang="cs-CZ" sz="20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000" b="1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𝟐</m:t>
                        </m:r>
                      </m:num>
                      <m:den>
                        <m:r>
                          <a:rPr lang="cs-CZ" sz="2000" i="1">
                            <a:latin typeface="Cambria Math"/>
                          </a:rPr>
                          <m:t>𝑥</m:t>
                        </m:r>
                      </m:den>
                    </m:f>
                  </m:oMath>
                </a14:m>
                <a:r>
                  <a:rPr lang="cs-CZ" sz="2000" dirty="0"/>
                  <a:t> </a:t>
                </a:r>
              </a:p>
              <a:p>
                <a:endParaRPr lang="cs-CZ" sz="1200" dirty="0"/>
              </a:p>
            </p:txBody>
          </p:sp>
        </mc:Choice>
        <mc:Fallback xmlns="">
          <p:sp>
            <p:nvSpPr>
              <p:cNvPr id="21" name="TextovéPole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7005" y="2246411"/>
                <a:ext cx="1362623" cy="72173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ovéPole 21"/>
              <p:cNvSpPr txBox="1"/>
              <p:nvPr/>
            </p:nvSpPr>
            <p:spPr>
              <a:xfrm>
                <a:off x="1272706" y="5340583"/>
                <a:ext cx="1230049" cy="5362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000" b="0" i="1" smtClean="0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cs-CZ" sz="2000" b="0" i="1" smtClean="0">
                            <a:latin typeface="Cambria Math"/>
                          </a:rPr>
                          <m:t>4</m:t>
                        </m:r>
                      </m:sub>
                    </m:sSub>
                    <m:r>
                      <a:rPr lang="cs-CZ" sz="2000" b="0" i="1" smtClean="0">
                        <a:latin typeface="Cambria Math"/>
                      </a:rPr>
                      <m:t>: </m:t>
                    </m:r>
                    <m:r>
                      <a:rPr lang="cs-CZ" sz="2000" b="0" i="1" smtClean="0">
                        <a:latin typeface="Cambria Math"/>
                      </a:rPr>
                      <m:t>𝑦</m:t>
                    </m:r>
                    <m:r>
                      <a:rPr lang="cs-CZ" sz="20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sz="2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000" b="1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𝟒</m:t>
                        </m:r>
                      </m:num>
                      <m:den>
                        <m:r>
                          <a:rPr lang="cs-CZ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</m:den>
                    </m:f>
                  </m:oMath>
                </a14:m>
                <a:r>
                  <a:rPr lang="cs-CZ" sz="2000" dirty="0"/>
                  <a:t> </a:t>
                </a:r>
              </a:p>
            </p:txBody>
          </p:sp>
        </mc:Choice>
        <mc:Fallback xmlns="">
          <p:sp>
            <p:nvSpPr>
              <p:cNvPr id="22" name="TextovéPole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2706" y="5340583"/>
                <a:ext cx="1230049" cy="53623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ovéPole 22"/>
              <p:cNvSpPr txBox="1"/>
              <p:nvPr/>
            </p:nvSpPr>
            <p:spPr>
              <a:xfrm>
                <a:off x="1015546" y="4675982"/>
                <a:ext cx="1220488" cy="5370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000" b="0" i="1" smtClean="0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cs-CZ" sz="2000" b="0" i="1" smtClean="0">
                            <a:latin typeface="Cambria Math"/>
                          </a:rPr>
                          <m:t>3</m:t>
                        </m:r>
                      </m:sub>
                    </m:sSub>
                    <m:r>
                      <a:rPr lang="cs-CZ" sz="2000" b="0" i="1" smtClean="0">
                        <a:latin typeface="Cambria Math"/>
                      </a:rPr>
                      <m:t>: </m:t>
                    </m:r>
                    <m:r>
                      <a:rPr lang="cs-CZ" sz="2000" b="0" i="1" smtClean="0">
                        <a:latin typeface="Cambria Math"/>
                      </a:rPr>
                      <m:t>𝑦</m:t>
                    </m:r>
                    <m:r>
                      <a:rPr lang="cs-CZ" sz="2000" b="0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sz="2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000" b="1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cs-CZ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</m:den>
                    </m:f>
                  </m:oMath>
                </a14:m>
                <a:r>
                  <a:rPr lang="cs-CZ" sz="2000" dirty="0">
                    <a:solidFill>
                      <a:schemeClr val="tx1"/>
                    </a:solidFill>
                  </a:rPr>
                  <a:t> </a:t>
                </a:r>
                <a:endParaRPr lang="cs-CZ" sz="2000" dirty="0"/>
              </a:p>
            </p:txBody>
          </p:sp>
        </mc:Choice>
        <mc:Fallback xmlns="">
          <p:sp>
            <p:nvSpPr>
              <p:cNvPr id="23" name="TextovéPole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5546" y="4675982"/>
                <a:ext cx="1220488" cy="53707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ovéPole 28"/>
          <p:cNvSpPr txBox="1"/>
          <p:nvPr/>
        </p:nvSpPr>
        <p:spPr>
          <a:xfrm>
            <a:off x="7606714" y="6519446"/>
            <a:ext cx="15477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>
                <a:solidFill>
                  <a:schemeClr val="bg1">
                    <a:lumMod val="75000"/>
                  </a:schemeClr>
                </a:solidFill>
              </a:rPr>
              <a:t>POC 2014/15</a:t>
            </a:r>
          </a:p>
        </p:txBody>
      </p:sp>
    </p:spTree>
    <p:extLst>
      <p:ext uri="{BB962C8B-B14F-4D97-AF65-F5344CB8AC3E}">
        <p14:creationId xmlns:p14="http://schemas.microsoft.com/office/powerpoint/2010/main" val="677885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/>
      <p:bldP spid="13" grpId="0"/>
      <p:bldP spid="15" grpId="0"/>
      <p:bldP spid="20" grpId="0"/>
      <p:bldP spid="21" grpId="0"/>
      <p:bldP spid="22" grpId="0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Obrázek 3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336" y="1567822"/>
            <a:ext cx="3961048" cy="466837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ovéPole 4"/>
              <p:cNvSpPr txBox="1"/>
              <p:nvPr/>
            </p:nvSpPr>
            <p:spPr>
              <a:xfrm>
                <a:off x="3642891" y="2372572"/>
                <a:ext cx="144016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3200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𝒌</m:t>
                      </m:r>
                      <m:r>
                        <a:rPr lang="cs-CZ" sz="3200" b="1" i="1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&lt;</m:t>
                      </m:r>
                      <m:r>
                        <a:rPr lang="cs-CZ" sz="3200" b="1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𝟎</m:t>
                      </m:r>
                    </m:oMath>
                  </m:oMathPara>
                </a14:m>
                <a:endParaRPr lang="cs-CZ" sz="32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5" name="TextovéPo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2891" y="2372572"/>
                <a:ext cx="1440160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/>
              <p:cNvSpPr txBox="1"/>
              <p:nvPr/>
            </p:nvSpPr>
            <p:spPr>
              <a:xfrm>
                <a:off x="2069877" y="593843"/>
                <a:ext cx="500424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3600" b="1" dirty="0">
                    <a:solidFill>
                      <a:srgbClr val="0070C0"/>
                    </a:solidFill>
                  </a:rPr>
                  <a:t>Význam koeficientu </a:t>
                </a:r>
                <a14:m>
                  <m:oMath xmlns:m="http://schemas.openxmlformats.org/officeDocument/2006/math">
                    <m:r>
                      <a:rPr lang="cs-CZ" sz="3600" b="1" i="1" smtClean="0">
                        <a:solidFill>
                          <a:srgbClr val="0070C0"/>
                        </a:solidFill>
                        <a:latin typeface="Cambria Math"/>
                      </a:rPr>
                      <m:t>𝒌</m:t>
                    </m:r>
                  </m:oMath>
                </a14:m>
                <a:endParaRPr lang="cs-CZ" sz="3600" b="1" i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ovéPol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9877" y="593843"/>
                <a:ext cx="5004245" cy="646331"/>
              </a:xfrm>
              <a:prstGeom prst="rect">
                <a:avLst/>
              </a:prstGeom>
              <a:blipFill>
                <a:blip r:embed="rId4"/>
                <a:stretch>
                  <a:fillRect l="-3780" t="-13208" b="-3584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ovéPole 10"/>
          <p:cNvSpPr txBox="1"/>
          <p:nvPr/>
        </p:nvSpPr>
        <p:spPr>
          <a:xfrm>
            <a:off x="5043206" y="3785426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2934844" y="1229687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ovéPole 24"/>
              <p:cNvSpPr txBox="1"/>
              <p:nvPr/>
            </p:nvSpPr>
            <p:spPr>
              <a:xfrm>
                <a:off x="3638227" y="5416051"/>
                <a:ext cx="1548995" cy="5416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000" b="0" i="1" smtClean="0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a:rPr lang="cs-CZ" sz="2000" b="0" i="1" smtClean="0">
                        <a:latin typeface="Cambria Math"/>
                      </a:rPr>
                      <m:t>: </m:t>
                    </m:r>
                    <m:r>
                      <a:rPr lang="cs-CZ" sz="2000" b="0" i="1" smtClean="0">
                        <a:latin typeface="Cambria Math"/>
                      </a:rPr>
                      <m:t>𝑦</m:t>
                    </m:r>
                    <m:r>
                      <a:rPr lang="cs-CZ" sz="2000" b="0" i="1" smtClean="0">
                        <a:latin typeface="Cambria Math"/>
                      </a:rPr>
                      <m:t>=</m:t>
                    </m:r>
                    <m:r>
                      <a:rPr lang="cs-CZ" sz="2000" b="1" i="1" smtClean="0">
                        <a:solidFill>
                          <a:srgbClr val="C00000"/>
                        </a:solidFill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cs-CZ" sz="2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000" b="1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𝟓</m:t>
                        </m:r>
                      </m:num>
                      <m:den>
                        <m:r>
                          <a:rPr lang="cs-CZ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</m:den>
                    </m:f>
                  </m:oMath>
                </a14:m>
                <a:r>
                  <a:rPr lang="cs-CZ" sz="20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25" name="TextovéPole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8227" y="5416051"/>
                <a:ext cx="1548995" cy="54162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ovéPole 25"/>
              <p:cNvSpPr txBox="1"/>
              <p:nvPr/>
            </p:nvSpPr>
            <p:spPr>
              <a:xfrm>
                <a:off x="1078149" y="1750161"/>
                <a:ext cx="1405619" cy="5370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000" b="0" i="1" smtClean="0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cs-CZ" sz="2000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cs-CZ" sz="2000" b="0" i="1" smtClean="0">
                        <a:latin typeface="Cambria Math"/>
                      </a:rPr>
                      <m:t>: </m:t>
                    </m:r>
                    <m:r>
                      <a:rPr lang="cs-CZ" sz="2000" b="0" i="1" smtClean="0">
                        <a:latin typeface="Cambria Math"/>
                      </a:rPr>
                      <m:t>𝑦</m:t>
                    </m:r>
                    <m:r>
                      <a:rPr lang="cs-CZ" sz="2000" b="0" i="1" smtClean="0">
                        <a:latin typeface="Cambria Math"/>
                      </a:rPr>
                      <m:t>=</m:t>
                    </m:r>
                    <m:r>
                      <a:rPr lang="cs-CZ" sz="2000" b="1" i="1" smtClean="0">
                        <a:solidFill>
                          <a:srgbClr val="C00000"/>
                        </a:solidFill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cs-CZ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000" b="1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cs-CZ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</m:den>
                    </m:f>
                  </m:oMath>
                </a14:m>
                <a:r>
                  <a:rPr lang="cs-CZ" sz="2000" dirty="0"/>
                  <a:t> </a:t>
                </a:r>
              </a:p>
            </p:txBody>
          </p:sp>
        </mc:Choice>
        <mc:Fallback xmlns="">
          <p:sp>
            <p:nvSpPr>
              <p:cNvPr id="26" name="TextovéPole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8149" y="1750161"/>
                <a:ext cx="1405619" cy="53707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ovéPole 26"/>
              <p:cNvSpPr txBox="1"/>
              <p:nvPr/>
            </p:nvSpPr>
            <p:spPr>
              <a:xfrm>
                <a:off x="3851920" y="4767427"/>
                <a:ext cx="1630629" cy="5370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000" b="0" i="1" smtClean="0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cs-CZ" sz="2000" b="0" i="1" smtClean="0">
                            <a:latin typeface="Cambria Math"/>
                          </a:rPr>
                          <m:t>3</m:t>
                        </m:r>
                      </m:sub>
                    </m:sSub>
                    <m:r>
                      <a:rPr lang="cs-CZ" sz="2000" b="0" i="1" smtClean="0">
                        <a:latin typeface="Cambria Math"/>
                      </a:rPr>
                      <m:t>: </m:t>
                    </m:r>
                    <m:r>
                      <a:rPr lang="cs-CZ" sz="2000" b="0" i="1" smtClean="0">
                        <a:latin typeface="Cambria Math"/>
                      </a:rPr>
                      <m:t>𝑦</m:t>
                    </m:r>
                    <m:r>
                      <a:rPr lang="cs-CZ" sz="2000" b="0" i="1" smtClean="0">
                        <a:latin typeface="Cambria Math"/>
                      </a:rPr>
                      <m:t>=</m:t>
                    </m:r>
                    <m:r>
                      <a:rPr lang="cs-CZ" sz="2000" b="1" i="1" smtClean="0">
                        <a:solidFill>
                          <a:srgbClr val="C00000"/>
                        </a:solidFill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cs-CZ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000" b="1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cs-CZ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</m:den>
                    </m:f>
                  </m:oMath>
                </a14:m>
                <a:r>
                  <a:rPr lang="cs-CZ" sz="20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27" name="TextovéPole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4767427"/>
                <a:ext cx="1630629" cy="53707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ovéPole 27"/>
              <p:cNvSpPr txBox="1"/>
              <p:nvPr/>
            </p:nvSpPr>
            <p:spPr>
              <a:xfrm>
                <a:off x="694278" y="2372535"/>
                <a:ext cx="1729294" cy="5370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000" b="0" i="1" smtClean="0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cs-CZ" sz="2000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cs-CZ" sz="2000" b="0" i="1" smtClean="0">
                        <a:latin typeface="Cambria Math"/>
                      </a:rPr>
                      <m:t>: </m:t>
                    </m:r>
                    <m:r>
                      <a:rPr lang="cs-CZ" sz="2000" b="0" i="1" smtClean="0">
                        <a:latin typeface="Cambria Math"/>
                      </a:rPr>
                      <m:t>𝑦</m:t>
                    </m:r>
                    <m:r>
                      <a:rPr lang="cs-CZ" sz="2000" b="0" i="1" smtClean="0">
                        <a:latin typeface="Cambria Math"/>
                      </a:rPr>
                      <m:t>=</m:t>
                    </m:r>
                    <m:r>
                      <a:rPr lang="cs-CZ" sz="2000" b="1" i="1" smtClean="0">
                        <a:solidFill>
                          <a:srgbClr val="C00000"/>
                        </a:solidFill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cs-CZ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000" b="1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cs-CZ" sz="2000" b="1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𝟐</m:t>
                        </m:r>
                        <m:r>
                          <a:rPr lang="cs-CZ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</m:den>
                    </m:f>
                  </m:oMath>
                </a14:m>
                <a:r>
                  <a:rPr lang="cs-CZ" sz="12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28" name="TextovéPole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278" y="2372535"/>
                <a:ext cx="1729294" cy="53707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ovéPole 28"/>
          <p:cNvSpPr txBox="1"/>
          <p:nvPr/>
        </p:nvSpPr>
        <p:spPr>
          <a:xfrm>
            <a:off x="7606714" y="6519446"/>
            <a:ext cx="15477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>
                <a:solidFill>
                  <a:schemeClr val="bg1">
                    <a:lumMod val="75000"/>
                  </a:schemeClr>
                </a:solidFill>
              </a:rPr>
              <a:t>POC 2014/15</a:t>
            </a:r>
          </a:p>
        </p:txBody>
      </p:sp>
      <p:sp>
        <p:nvSpPr>
          <p:cNvPr id="32" name="TextovéPole 31"/>
          <p:cNvSpPr txBox="1"/>
          <p:nvPr/>
        </p:nvSpPr>
        <p:spPr>
          <a:xfrm>
            <a:off x="5292000" y="3134968"/>
            <a:ext cx="349615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grafem </a:t>
            </a:r>
            <a:r>
              <a:rPr lang="cs-CZ" sz="2800" dirty="0" err="1"/>
              <a:t>fce</a:t>
            </a:r>
            <a:r>
              <a:rPr lang="cs-CZ" sz="2800" dirty="0"/>
              <a:t> je</a:t>
            </a:r>
          </a:p>
          <a:p>
            <a:r>
              <a:rPr lang="cs-CZ" sz="3200" b="1" dirty="0">
                <a:solidFill>
                  <a:srgbClr val="0070C0"/>
                </a:solidFill>
              </a:rPr>
              <a:t>hyperbola</a:t>
            </a:r>
          </a:p>
          <a:p>
            <a:r>
              <a:rPr lang="cs-CZ" sz="3200" b="1" dirty="0">
                <a:solidFill>
                  <a:srgbClr val="0070C0"/>
                </a:solidFill>
              </a:rPr>
              <a:t>v II. a IV. kvadrantu</a:t>
            </a:r>
          </a:p>
        </p:txBody>
      </p:sp>
    </p:spTree>
    <p:extLst>
      <p:ext uri="{BB962C8B-B14F-4D97-AF65-F5344CB8AC3E}">
        <p14:creationId xmlns:p14="http://schemas.microsoft.com/office/powerpoint/2010/main" val="1814003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1" grpId="0"/>
      <p:bldP spid="14" grpId="0"/>
      <p:bldP spid="25" grpId="0"/>
      <p:bldP spid="26" grpId="0"/>
      <p:bldP spid="27" grpId="0"/>
      <p:bldP spid="28" grpId="0"/>
      <p:bldP spid="3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827584" y="510360"/>
            <a:ext cx="74168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Nepřímá úměrnost je zvláštním případem lineární lomené funkce.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2051720" y="1628185"/>
            <a:ext cx="56166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>
                <a:solidFill>
                  <a:srgbClr val="0070C0"/>
                </a:solidFill>
              </a:rPr>
              <a:t>Lineární lomená funkce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ovéPole 3"/>
              <p:cNvSpPr txBox="1"/>
              <p:nvPr/>
            </p:nvSpPr>
            <p:spPr>
              <a:xfrm>
                <a:off x="827584" y="2499789"/>
                <a:ext cx="7682332" cy="1667059"/>
              </a:xfrm>
              <a:prstGeom prst="rect">
                <a:avLst/>
              </a:prstGeom>
              <a:noFill/>
              <a:ln w="28575">
                <a:solidFill>
                  <a:srgbClr val="0070C0"/>
                </a:solidFill>
              </a:ln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3200" b="1" i="1" smtClean="0">
                        <a:solidFill>
                          <a:prstClr val="black"/>
                        </a:solidFill>
                        <a:latin typeface="Cambria Math"/>
                      </a:rPr>
                      <m:t>𝒇</m:t>
                    </m:r>
                    <m:r>
                      <a:rPr lang="cs-CZ" sz="3200" b="1" i="1" smtClean="0">
                        <a:solidFill>
                          <a:prstClr val="black"/>
                        </a:solidFill>
                        <a:latin typeface="Cambria Math"/>
                      </a:rPr>
                      <m:t>: </m:t>
                    </m:r>
                    <m:r>
                      <a:rPr lang="cs-CZ" sz="3200" b="1" i="1" smtClean="0">
                        <a:solidFill>
                          <a:prstClr val="black"/>
                        </a:solidFill>
                        <a:latin typeface="Cambria Math"/>
                      </a:rPr>
                      <m:t>𝒚</m:t>
                    </m:r>
                    <m:r>
                      <a:rPr lang="cs-CZ" sz="3200" b="1" i="1" smtClean="0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sz="32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32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𝒂𝒙</m:t>
                        </m:r>
                        <m:r>
                          <a:rPr lang="cs-CZ" sz="32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cs-CZ" sz="32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num>
                      <m:den>
                        <m:r>
                          <a:rPr lang="cs-CZ" sz="32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𝒄</m:t>
                        </m:r>
                        <m:r>
                          <a:rPr lang="cs-CZ" sz="3200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𝒙</m:t>
                        </m:r>
                        <m:r>
                          <a:rPr lang="cs-CZ" sz="32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cs-CZ" sz="32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𝒅</m:t>
                        </m:r>
                      </m:den>
                    </m:f>
                  </m:oMath>
                </a14:m>
                <a:r>
                  <a:rPr lang="cs-CZ" sz="3200" b="1" dirty="0">
                    <a:solidFill>
                      <a:prstClr val="black"/>
                    </a:solidFill>
                  </a:rPr>
                  <a:t> </a:t>
                </a:r>
                <a:r>
                  <a:rPr lang="cs-CZ" sz="3200" dirty="0">
                    <a:solidFill>
                      <a:prstClr val="black"/>
                    </a:solidFill>
                  </a:rPr>
                  <a:t>;   </a:t>
                </a:r>
                <a14:m>
                  <m:oMath xmlns:m="http://schemas.openxmlformats.org/officeDocument/2006/math">
                    <m:r>
                      <a:rPr lang="cs-CZ" sz="28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/>
                      </a:rPr>
                      <m:t>𝑎</m:t>
                    </m:r>
                    <m:r>
                      <a:rPr lang="cs-CZ" sz="28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/>
                      </a:rPr>
                      <m:t>,</m:t>
                    </m:r>
                    <m:r>
                      <a:rPr lang="cs-CZ" sz="28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/>
                      </a:rPr>
                      <m:t>𝑏</m:t>
                    </m:r>
                    <m:r>
                      <a:rPr lang="cs-CZ" sz="28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/>
                      </a:rPr>
                      <m:t>,</m:t>
                    </m:r>
                    <m:r>
                      <a:rPr lang="cs-CZ" sz="28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/>
                      </a:rPr>
                      <m:t>𝑐</m:t>
                    </m:r>
                    <m:r>
                      <a:rPr lang="cs-CZ" sz="28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/>
                      </a:rPr>
                      <m:t>,</m:t>
                    </m:r>
                    <m:r>
                      <a:rPr lang="cs-CZ" sz="28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/>
                      </a:rPr>
                      <m:t>𝑑</m:t>
                    </m:r>
                    <m:r>
                      <a:rPr lang="cs-CZ" sz="28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∈</m:t>
                    </m:r>
                    <m:r>
                      <a:rPr lang="cs-CZ" sz="2800" b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𝐑</m:t>
                    </m:r>
                    <m:r>
                      <a:rPr lang="cs-CZ" sz="280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, </m:t>
                    </m:r>
                    <m:r>
                      <a:rPr lang="cs-CZ" sz="28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/>
                      </a:rPr>
                      <m:t>𝑐</m:t>
                    </m:r>
                    <m:r>
                      <a:rPr lang="cs-CZ" sz="28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≠0</m:t>
                    </m:r>
                    <m:r>
                      <a:rPr lang="cs-CZ" sz="28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/>
                      </a:rPr>
                      <m:t>, </m:t>
                    </m:r>
                    <m:r>
                      <a:rPr lang="cs-CZ" sz="28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/>
                      </a:rPr>
                      <m:t>𝑎𝑑</m:t>
                    </m:r>
                    <m:r>
                      <a:rPr lang="cs-CZ" sz="28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/>
                      </a:rPr>
                      <m:t>−</m:t>
                    </m:r>
                    <m:r>
                      <a:rPr lang="cs-CZ" sz="28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/>
                      </a:rPr>
                      <m:t>𝑏𝑐</m:t>
                    </m:r>
                    <m:r>
                      <a:rPr lang="cs-CZ" sz="28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≠0</m:t>
                    </m:r>
                  </m:oMath>
                </a14:m>
                <a:endParaRPr lang="cs-CZ" sz="2800" b="1" i="1" dirty="0">
                  <a:solidFill>
                    <a:prstClr val="black"/>
                  </a:solidFill>
                </a:endParaRPr>
              </a:p>
              <a:p>
                <a:endParaRPr lang="cs-CZ" sz="800" b="1" i="1" dirty="0">
                  <a:solidFill>
                    <a:prstClr val="black"/>
                  </a:solidFill>
                </a:endParaRPr>
              </a:p>
              <a:p>
                <a:pPr/>
                <a14:m>
                  <m:oMath xmlns:m="http://schemas.openxmlformats.org/officeDocument/2006/math">
                    <m:r>
                      <a:rPr lang="cs-CZ" sz="3200" i="1">
                        <a:solidFill>
                          <a:prstClr val="black"/>
                        </a:solidFill>
                        <a:latin typeface="Cambria Math"/>
                      </a:rPr>
                      <m:t>𝐷</m:t>
                    </m:r>
                    <m:d>
                      <m:dPr>
                        <m:ctrlPr>
                          <a:rPr lang="cs-CZ" sz="3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32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𝑓</m:t>
                        </m:r>
                      </m:e>
                    </m:d>
                    <m:r>
                      <a:rPr lang="cs-CZ" sz="3200" i="1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r>
                      <a:rPr lang="cs-CZ" sz="3200" b="1">
                        <a:solidFill>
                          <a:prstClr val="black"/>
                        </a:solidFill>
                        <a:latin typeface="Cambria Math"/>
                      </a:rPr>
                      <m:t>𝐑</m:t>
                    </m:r>
                    <m:r>
                      <a:rPr lang="cs-CZ" sz="3200" b="1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∖</m:t>
                    </m:r>
                    <m:d>
                      <m:dPr>
                        <m:begChr m:val="{"/>
                        <m:endChr m:val="}"/>
                        <m:ctrlPr>
                          <a:rPr lang="cs-CZ" sz="3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cs-CZ" sz="32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−</m:t>
                        </m:r>
                        <m:f>
                          <m:fPr>
                            <m:ctrlPr>
                              <a:rPr lang="cs-CZ" sz="3200" b="1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cs-CZ" sz="3200" b="1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  <m:t>𝒅</m:t>
                            </m:r>
                          </m:num>
                          <m:den>
                            <m:r>
                              <a:rPr lang="cs-CZ" sz="3200" b="1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  <m:t>𝒄</m:t>
                            </m:r>
                          </m:den>
                        </m:f>
                      </m:e>
                    </m:d>
                  </m:oMath>
                </a14:m>
                <a:r>
                  <a:rPr lang="cs-CZ" sz="3200" b="1" i="1" dirty="0">
                    <a:solidFill>
                      <a:prstClr val="black"/>
                    </a:solidFill>
                  </a:rPr>
                  <a:t> </a:t>
                </a:r>
              </a:p>
            </p:txBody>
          </p:sp>
        </mc:Choice>
        <mc:Fallback>
          <p:sp>
            <p:nvSpPr>
              <p:cNvPr id="4" name="TextovéPo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2499789"/>
                <a:ext cx="7682332" cy="166705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8575"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ovéPole 4"/>
              <p:cNvSpPr txBox="1"/>
              <p:nvPr/>
            </p:nvSpPr>
            <p:spPr>
              <a:xfrm>
                <a:off x="889708" y="4439767"/>
                <a:ext cx="7498716" cy="6219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400" b="0" dirty="0">
                    <a:solidFill>
                      <a:schemeClr val="tx1"/>
                    </a:solidFill>
                  </a:rPr>
                  <a:t>např.: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cs-CZ" sz="2400" i="1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cs-CZ" sz="2400" i="1">
                        <a:latin typeface="Cambria Math"/>
                      </a:rPr>
                      <m:t>: </m:t>
                    </m:r>
                    <m:r>
                      <a:rPr lang="cs-CZ" sz="2400" i="1">
                        <a:latin typeface="Cambria Math"/>
                      </a:rPr>
                      <m:t>𝑦</m:t>
                    </m:r>
                    <m:r>
                      <a:rPr lang="cs-CZ" sz="24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+5</m:t>
                        </m:r>
                      </m:num>
                      <m:den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−3</m:t>
                        </m:r>
                      </m:den>
                    </m:f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cs-CZ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𝑏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=5, 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=2, 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=−3 </m:t>
                    </m:r>
                  </m:oMath>
                </a14:m>
                <a:endParaRPr lang="cs-CZ" sz="2400" dirty="0"/>
              </a:p>
            </p:txBody>
          </p:sp>
        </mc:Choice>
        <mc:Fallback>
          <p:sp>
            <p:nvSpPr>
              <p:cNvPr id="5" name="TextovéPo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9708" y="4439767"/>
                <a:ext cx="7498716" cy="621902"/>
              </a:xfrm>
              <a:prstGeom prst="rect">
                <a:avLst/>
              </a:prstGeom>
              <a:blipFill>
                <a:blip r:embed="rId3"/>
                <a:stretch>
                  <a:fillRect l="-1301" b="-980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ovéPole 5"/>
              <p:cNvSpPr txBox="1"/>
              <p:nvPr/>
            </p:nvSpPr>
            <p:spPr>
              <a:xfrm>
                <a:off x="1763688" y="5125144"/>
                <a:ext cx="6408712" cy="6166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 xmlns:m="http://schemas.openxmlformats.org/officeDocument/2006/math">
                    <m:sSub>
                      <m:sSubPr>
                        <m:ctrlPr>
                          <a:rPr lang="cs-CZ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i="1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cs-CZ" sz="2400" i="1">
                        <a:latin typeface="Cambria Math"/>
                      </a:rPr>
                      <m:t>: </m:t>
                    </m:r>
                    <m:r>
                      <a:rPr lang="cs-CZ" sz="2400" i="1">
                        <a:latin typeface="Cambria Math"/>
                      </a:rPr>
                      <m:t>𝑦</m:t>
                    </m:r>
                    <m:r>
                      <a:rPr lang="cs-CZ" sz="24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+4</m:t>
                        </m:r>
                      </m:den>
                    </m:f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cs-CZ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3, 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𝑏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=0, 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=−1, 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cs-CZ" sz="2400" dirty="0"/>
                  <a:t> </a:t>
                </a:r>
              </a:p>
            </p:txBody>
          </p:sp>
        </mc:Choice>
        <mc:Fallback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3688" y="5125144"/>
                <a:ext cx="6408712" cy="61664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ovéPole 6"/>
              <p:cNvSpPr txBox="1"/>
              <p:nvPr/>
            </p:nvSpPr>
            <p:spPr>
              <a:xfrm>
                <a:off x="1763688" y="5805264"/>
                <a:ext cx="6624736" cy="6166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i="1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cs-CZ" sz="2400" i="1">
                        <a:latin typeface="Cambria Math"/>
                      </a:rPr>
                      <m:t>: </m:t>
                    </m:r>
                    <m:r>
                      <a:rPr lang="cs-CZ" sz="2400" i="1">
                        <a:latin typeface="Cambria Math"/>
                      </a:rPr>
                      <m:t>𝑦</m:t>
                    </m:r>
                    <m:r>
                      <a:rPr lang="cs-CZ" sz="24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−4</m:t>
                        </m:r>
                      </m:num>
                      <m:den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= </m:t>
                    </m:r>
                    <m:r>
                      <a:rPr lang="cs-CZ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−2,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𝑏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=−4,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=3,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cs-CZ" sz="2400" dirty="0"/>
                  <a:t> </a:t>
                </a:r>
              </a:p>
            </p:txBody>
          </p:sp>
        </mc:Choice>
        <mc:Fallback>
          <p:sp>
            <p:nvSpPr>
              <p:cNvPr id="7" name="TextovéPol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3688" y="5805264"/>
                <a:ext cx="6624736" cy="61664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90715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75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Obdélník 1"/>
              <p:cNvSpPr/>
              <p:nvPr/>
            </p:nvSpPr>
            <p:spPr>
              <a:xfrm>
                <a:off x="5400000" y="1620000"/>
                <a:ext cx="1764328" cy="1027333"/>
              </a:xfrm>
              <a:prstGeom prst="rect">
                <a:avLst/>
              </a:prstGeom>
              <a:ln w="28575">
                <a:solidFill>
                  <a:srgbClr val="0070C0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3200" b="0" i="1">
                          <a:solidFill>
                            <a:prstClr val="black"/>
                          </a:solidFill>
                          <a:latin typeface="Cambria Math"/>
                        </a:rPr>
                        <m:t>𝑓</m:t>
                      </m:r>
                      <m:r>
                        <a:rPr lang="cs-CZ" sz="3200" b="0" i="1">
                          <a:solidFill>
                            <a:prstClr val="black"/>
                          </a:solidFill>
                          <a:latin typeface="Cambria Math"/>
                        </a:rPr>
                        <m:t>: </m:t>
                      </m:r>
                      <m:r>
                        <a:rPr lang="cs-CZ" sz="3200" b="0" i="1">
                          <a:solidFill>
                            <a:prstClr val="black"/>
                          </a:solidFill>
                          <a:latin typeface="Cambria Math"/>
                        </a:rPr>
                        <m:t>𝑦</m:t>
                      </m:r>
                      <m:r>
                        <a:rPr lang="cs-CZ" sz="3200" b="0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3200" b="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𝑘</m:t>
                          </m:r>
                        </m:num>
                        <m:den>
                          <m:r>
                            <a:rPr lang="cs-CZ" sz="3200" b="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cs-CZ" sz="3200" dirty="0"/>
              </a:p>
            </p:txBody>
          </p:sp>
        </mc:Choice>
        <mc:Fallback>
          <p:sp>
            <p:nvSpPr>
              <p:cNvPr id="2" name="Obdélní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0000" y="1620000"/>
                <a:ext cx="1764328" cy="102733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8575"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Obrázek 2" descr="Výřez obrazovky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" y="1196752"/>
            <a:ext cx="4567875" cy="4734586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ovéPole 3"/>
              <p:cNvSpPr txBox="1"/>
              <p:nvPr/>
            </p:nvSpPr>
            <p:spPr>
              <a:xfrm>
                <a:off x="5760000" y="3060000"/>
                <a:ext cx="2592408" cy="20005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800" dirty="0">
                    <a:solidFill>
                      <a:prstClr val="black"/>
                    </a:solidFill>
                  </a:rPr>
                  <a:t>grafem funkce je </a:t>
                </a:r>
                <a:r>
                  <a:rPr lang="cs-CZ" sz="3200" b="1" dirty="0">
                    <a:solidFill>
                      <a:srgbClr val="0070C0"/>
                    </a:solidFill>
                  </a:rPr>
                  <a:t>hyperbola </a:t>
                </a:r>
              </a:p>
              <a:p>
                <a:r>
                  <a:rPr lang="cs-CZ" sz="3200" b="1" dirty="0">
                    <a:solidFill>
                      <a:srgbClr val="0070C0"/>
                    </a:solidFill>
                  </a:rPr>
                  <a:t>se středem </a:t>
                </a:r>
              </a:p>
              <a:p>
                <a:r>
                  <a:rPr lang="cs-CZ" sz="3200" b="1" dirty="0">
                    <a:solidFill>
                      <a:srgbClr val="0070C0"/>
                    </a:solidFill>
                  </a:rPr>
                  <a:t>v bodě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cs-CZ" sz="3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3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cs-CZ" sz="3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;</m:t>
                        </m:r>
                        <m:r>
                          <a:rPr lang="cs-CZ" sz="3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e>
                    </m:d>
                  </m:oMath>
                </a14:m>
                <a:endParaRPr lang="cs-CZ" sz="3200" dirty="0"/>
              </a:p>
            </p:txBody>
          </p:sp>
        </mc:Choice>
        <mc:Fallback>
          <p:sp>
            <p:nvSpPr>
              <p:cNvPr id="4" name="TextovéPo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0000" y="3060000"/>
                <a:ext cx="2592408" cy="2000548"/>
              </a:xfrm>
              <a:prstGeom prst="rect">
                <a:avLst/>
              </a:prstGeom>
              <a:blipFill>
                <a:blip r:embed="rId4"/>
                <a:stretch>
                  <a:fillRect l="-6118" t="-3049" r="-7529" b="-945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ovéPole 4"/>
              <p:cNvSpPr txBox="1"/>
              <p:nvPr/>
            </p:nvSpPr>
            <p:spPr>
              <a:xfrm>
                <a:off x="1080000" y="2160000"/>
                <a:ext cx="1556609" cy="6242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cs-CZ" sz="2400" b="0" i="1" smtClean="0">
                        <a:latin typeface="Cambria Math"/>
                      </a:rPr>
                      <m:t>: </m:t>
                    </m:r>
                    <m:r>
                      <a:rPr lang="cs-CZ" sz="2400" b="0" i="1" smtClean="0">
                        <a:latin typeface="Cambria Math"/>
                      </a:rPr>
                      <m:t>𝑦</m:t>
                    </m:r>
                    <m:r>
                      <a:rPr lang="cs-CZ" sz="24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num>
                      <m:den>
                        <m:r>
                          <a:rPr lang="cs-CZ" sz="2400" b="0" i="1" smtClean="0">
                            <a:latin typeface="Cambria Math"/>
                          </a:rPr>
                          <m:t>𝑥</m:t>
                        </m:r>
                      </m:den>
                    </m:f>
                  </m:oMath>
                </a14:m>
                <a:r>
                  <a:rPr lang="cs-CZ" sz="2000" dirty="0"/>
                  <a:t> </a:t>
                </a:r>
              </a:p>
            </p:txBody>
          </p:sp>
        </mc:Choice>
        <mc:Fallback>
          <p:sp>
            <p:nvSpPr>
              <p:cNvPr id="5" name="TextovéPo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0000" y="2160000"/>
                <a:ext cx="1556609" cy="62427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ovéPole 5"/>
              <p:cNvSpPr txBox="1"/>
              <p:nvPr/>
            </p:nvSpPr>
            <p:spPr>
              <a:xfrm>
                <a:off x="3003937" y="3580561"/>
                <a:ext cx="93610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𝑆</m:t>
                      </m:r>
                      <m:d>
                        <m:dPr>
                          <m:begChr m:val="["/>
                          <m:endChr m:val="]"/>
                          <m:ctrlPr>
                            <a:rPr lang="cs-CZ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24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0;0</m:t>
                          </m:r>
                        </m:e>
                      </m:d>
                    </m:oMath>
                  </m:oMathPara>
                </a14:m>
                <a:endParaRPr lang="cs-CZ" sz="2400" dirty="0"/>
              </a:p>
            </p:txBody>
          </p:sp>
        </mc:Choice>
        <mc:Fallback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3937" y="3580561"/>
                <a:ext cx="936104" cy="461665"/>
              </a:xfrm>
              <a:prstGeom prst="rect">
                <a:avLst/>
              </a:prstGeom>
              <a:blipFill>
                <a:blip r:embed="rId6"/>
                <a:stretch>
                  <a:fillRect l="-1961" r="-65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ovéPole 6"/>
          <p:cNvSpPr txBox="1"/>
          <p:nvPr/>
        </p:nvSpPr>
        <p:spPr>
          <a:xfrm>
            <a:off x="5112000" y="3491135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2880000" y="902484"/>
            <a:ext cx="2200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576152" y="670056"/>
            <a:ext cx="864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1)</a:t>
            </a:r>
          </a:p>
        </p:txBody>
      </p:sp>
    </p:spTree>
    <p:extLst>
      <p:ext uri="{BB962C8B-B14F-4D97-AF65-F5344CB8AC3E}">
        <p14:creationId xmlns:p14="http://schemas.microsoft.com/office/powerpoint/2010/main" val="43568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000" y="1210261"/>
            <a:ext cx="4720296" cy="4677428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" name="Obdélník 1"/>
              <p:cNvSpPr/>
              <p:nvPr/>
            </p:nvSpPr>
            <p:spPr>
              <a:xfrm>
                <a:off x="5400000" y="1620000"/>
                <a:ext cx="2628424" cy="1027333"/>
              </a:xfrm>
              <a:prstGeom prst="rect">
                <a:avLst/>
              </a:prstGeom>
              <a:ln w="28575">
                <a:solidFill>
                  <a:srgbClr val="0070C0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32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𝑓</m:t>
                      </m:r>
                      <m:r>
                        <a:rPr lang="cs-CZ" sz="32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: </m:t>
                      </m:r>
                      <m:r>
                        <a:rPr lang="cs-CZ" sz="32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𝑦</m:t>
                      </m:r>
                      <m:r>
                        <a:rPr lang="cs-CZ" sz="32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3200" b="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𝑘</m:t>
                          </m:r>
                        </m:num>
                        <m:den>
                          <m:r>
                            <a:rPr lang="cs-CZ" sz="3200" b="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den>
                      </m:f>
                      <m:r>
                        <a:rPr lang="cs-CZ" sz="32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cs-CZ" sz="32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32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cs-CZ" sz="32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cs-CZ" sz="3200" dirty="0"/>
              </a:p>
            </p:txBody>
          </p:sp>
        </mc:Choice>
        <mc:Fallback>
          <p:sp>
            <p:nvSpPr>
              <p:cNvPr id="2" name="Obdélní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0000" y="1620000"/>
                <a:ext cx="2628424" cy="102733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8575"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ovéPole 3"/>
              <p:cNvSpPr txBox="1"/>
              <p:nvPr/>
            </p:nvSpPr>
            <p:spPr>
              <a:xfrm>
                <a:off x="5760000" y="3060000"/>
                <a:ext cx="2592408" cy="20005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800" dirty="0">
                    <a:solidFill>
                      <a:prstClr val="black"/>
                    </a:solidFill>
                  </a:rPr>
                  <a:t>grafem funkce je </a:t>
                </a:r>
                <a:r>
                  <a:rPr lang="cs-CZ" sz="3200" b="1" dirty="0">
                    <a:solidFill>
                      <a:srgbClr val="0070C0"/>
                    </a:solidFill>
                  </a:rPr>
                  <a:t>hyperbola </a:t>
                </a:r>
              </a:p>
              <a:p>
                <a:r>
                  <a:rPr lang="cs-CZ" sz="3200" b="1" dirty="0">
                    <a:solidFill>
                      <a:srgbClr val="0070C0"/>
                    </a:solidFill>
                  </a:rPr>
                  <a:t>se středem </a:t>
                </a:r>
              </a:p>
              <a:p>
                <a:r>
                  <a:rPr lang="cs-CZ" sz="3200" b="1" dirty="0">
                    <a:solidFill>
                      <a:srgbClr val="0070C0"/>
                    </a:solidFill>
                  </a:rPr>
                  <a:t>v bodě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cs-CZ" sz="3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3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cs-CZ" sz="3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;</m:t>
                        </m:r>
                        <m:sSub>
                          <m:sSubPr>
                            <m:ctrlPr>
                              <a:rPr lang="cs-CZ" sz="32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32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𝒚</m:t>
                            </m:r>
                          </m:e>
                          <m:sub>
                            <m:r>
                              <a:rPr lang="cs-CZ" sz="32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</m:e>
                    </m:d>
                  </m:oMath>
                </a14:m>
                <a:endParaRPr lang="cs-CZ" sz="3200" dirty="0"/>
              </a:p>
            </p:txBody>
          </p:sp>
        </mc:Choice>
        <mc:Fallback>
          <p:sp>
            <p:nvSpPr>
              <p:cNvPr id="4" name="TextovéPo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0000" y="3060000"/>
                <a:ext cx="2592408" cy="2000548"/>
              </a:xfrm>
              <a:prstGeom prst="rect">
                <a:avLst/>
              </a:prstGeom>
              <a:blipFill>
                <a:blip r:embed="rId4"/>
                <a:stretch>
                  <a:fillRect l="-6118" t="-3049" r="-7529" b="-945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ovéPole 4"/>
              <p:cNvSpPr txBox="1"/>
              <p:nvPr/>
            </p:nvSpPr>
            <p:spPr>
              <a:xfrm>
                <a:off x="900000" y="2160000"/>
                <a:ext cx="1944216" cy="6242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cs-CZ" sz="2400" b="0" i="1" smtClean="0">
                        <a:latin typeface="Cambria Math"/>
                      </a:rPr>
                      <m:t>: </m:t>
                    </m:r>
                    <m:r>
                      <a:rPr lang="cs-CZ" sz="2400" b="0" i="1" smtClean="0">
                        <a:latin typeface="Cambria Math"/>
                      </a:rPr>
                      <m:t>𝑦</m:t>
                    </m:r>
                    <m:r>
                      <a:rPr lang="cs-CZ" sz="24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num>
                      <m:den>
                        <m:r>
                          <a:rPr lang="cs-CZ" sz="2400" b="0" i="1" smtClean="0">
                            <a:latin typeface="Cambria Math"/>
                          </a:rPr>
                          <m:t>𝑥</m:t>
                        </m:r>
                      </m:den>
                    </m:f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cs-CZ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cs-CZ" sz="2000" dirty="0"/>
                  <a:t> </a:t>
                </a:r>
              </a:p>
            </p:txBody>
          </p:sp>
        </mc:Choice>
        <mc:Fallback>
          <p:sp>
            <p:nvSpPr>
              <p:cNvPr id="5" name="TextovéPo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0000" y="2160000"/>
                <a:ext cx="1944216" cy="62427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ovéPole 5"/>
              <p:cNvSpPr txBox="1"/>
              <p:nvPr/>
            </p:nvSpPr>
            <p:spPr>
              <a:xfrm>
                <a:off x="3023285" y="3548975"/>
                <a:ext cx="126215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𝑆</m:t>
                      </m:r>
                      <m:d>
                        <m:dPr>
                          <m:begChr m:val="["/>
                          <m:endChr m:val="]"/>
                          <m:ctrlPr>
                            <a:rPr lang="cs-CZ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24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0;</m:t>
                          </m:r>
                          <m:sSub>
                            <m:sSubPr>
                              <m:ctrlPr>
                                <a:rPr lang="cs-CZ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4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cs-CZ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cs-CZ" sz="2400" dirty="0"/>
              </a:p>
            </p:txBody>
          </p:sp>
        </mc:Choice>
        <mc:Fallback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3285" y="3548975"/>
                <a:ext cx="1262159" cy="461665"/>
              </a:xfrm>
              <a:prstGeom prst="rect">
                <a:avLst/>
              </a:prstGeom>
              <a:blipFill>
                <a:blip r:embed="rId6"/>
                <a:stretch>
                  <a:fillRect l="-1449" b="-1052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ovéPole 6"/>
          <p:cNvSpPr txBox="1"/>
          <p:nvPr/>
        </p:nvSpPr>
        <p:spPr>
          <a:xfrm>
            <a:off x="5220000" y="4320000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2880000" y="902484"/>
            <a:ext cx="2200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576152" y="670056"/>
            <a:ext cx="864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2)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ovéPole 11"/>
              <p:cNvSpPr txBox="1"/>
              <p:nvPr/>
            </p:nvSpPr>
            <p:spPr>
              <a:xfrm>
                <a:off x="2663976" y="3179643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12" name="TextovéPol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3976" y="3179643"/>
                <a:ext cx="432048" cy="369332"/>
              </a:xfrm>
              <a:prstGeom prst="rect">
                <a:avLst/>
              </a:prstGeom>
              <a:blipFill>
                <a:blip r:embed="rId7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65953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" y="1219127"/>
            <a:ext cx="4634560" cy="4605981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" name="Obdélník 1"/>
              <p:cNvSpPr/>
              <p:nvPr/>
            </p:nvSpPr>
            <p:spPr>
              <a:xfrm>
                <a:off x="5400000" y="1620000"/>
                <a:ext cx="2628424" cy="1110945"/>
              </a:xfrm>
              <a:prstGeom prst="rect">
                <a:avLst/>
              </a:prstGeom>
              <a:ln w="28575">
                <a:solidFill>
                  <a:srgbClr val="0070C0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32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𝑓</m:t>
                      </m:r>
                      <m:r>
                        <a:rPr lang="cs-CZ" sz="32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: </m:t>
                      </m:r>
                      <m:r>
                        <a:rPr lang="cs-CZ" sz="32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𝑦</m:t>
                      </m:r>
                      <m:r>
                        <a:rPr lang="cs-CZ" sz="32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3200" b="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𝑘</m:t>
                          </m:r>
                        </m:num>
                        <m:den>
                          <m:r>
                            <a:rPr lang="cs-CZ" sz="3200" b="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cs-CZ" sz="32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cs-CZ" sz="32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32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cs-CZ" sz="32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cs-CZ" sz="3200" dirty="0"/>
              </a:p>
            </p:txBody>
          </p:sp>
        </mc:Choice>
        <mc:Fallback>
          <p:sp>
            <p:nvSpPr>
              <p:cNvPr id="2" name="Obdélní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0000" y="1620000"/>
                <a:ext cx="2628424" cy="111094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8575"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ovéPole 3"/>
              <p:cNvSpPr txBox="1"/>
              <p:nvPr/>
            </p:nvSpPr>
            <p:spPr>
              <a:xfrm>
                <a:off x="5760000" y="3060000"/>
                <a:ext cx="2592408" cy="20005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800" dirty="0">
                    <a:solidFill>
                      <a:prstClr val="black"/>
                    </a:solidFill>
                  </a:rPr>
                  <a:t>grafem funkce je </a:t>
                </a:r>
                <a:r>
                  <a:rPr lang="cs-CZ" sz="3200" b="1" dirty="0">
                    <a:solidFill>
                      <a:srgbClr val="0070C0"/>
                    </a:solidFill>
                  </a:rPr>
                  <a:t>hyperbola </a:t>
                </a:r>
              </a:p>
              <a:p>
                <a:r>
                  <a:rPr lang="cs-CZ" sz="3200" b="1" dirty="0">
                    <a:solidFill>
                      <a:srgbClr val="0070C0"/>
                    </a:solidFill>
                  </a:rPr>
                  <a:t>se středem </a:t>
                </a:r>
              </a:p>
              <a:p>
                <a:r>
                  <a:rPr lang="cs-CZ" sz="3200" b="1" dirty="0">
                    <a:solidFill>
                      <a:srgbClr val="0070C0"/>
                    </a:solidFill>
                  </a:rPr>
                  <a:t>v bodě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cs-CZ" sz="3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cs-CZ" sz="32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32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cs-CZ" sz="32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  <m:r>
                          <a:rPr lang="cs-CZ" sz="3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;</m:t>
                        </m:r>
                        <m:r>
                          <a:rPr lang="cs-CZ" sz="3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e>
                    </m:d>
                  </m:oMath>
                </a14:m>
                <a:endParaRPr lang="cs-CZ" sz="3200" dirty="0"/>
              </a:p>
            </p:txBody>
          </p:sp>
        </mc:Choice>
        <mc:Fallback>
          <p:sp>
            <p:nvSpPr>
              <p:cNvPr id="4" name="TextovéPo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0000" y="3060000"/>
                <a:ext cx="2592408" cy="2000548"/>
              </a:xfrm>
              <a:prstGeom prst="rect">
                <a:avLst/>
              </a:prstGeom>
              <a:blipFill>
                <a:blip r:embed="rId4"/>
                <a:stretch>
                  <a:fillRect l="-6118" t="-3049" r="-7529" b="-945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ovéPole 4"/>
              <p:cNvSpPr txBox="1"/>
              <p:nvPr/>
            </p:nvSpPr>
            <p:spPr>
              <a:xfrm>
                <a:off x="684000" y="2160000"/>
                <a:ext cx="1944216" cy="6701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cs-CZ" sz="2400" b="0" i="1" smtClean="0">
                        <a:latin typeface="Cambria Math"/>
                      </a:rPr>
                      <m:t>: </m:t>
                    </m:r>
                    <m:r>
                      <a:rPr lang="cs-CZ" sz="2400" b="0" i="1" smtClean="0">
                        <a:latin typeface="Cambria Math"/>
                      </a:rPr>
                      <m:t>𝑦</m:t>
                    </m:r>
                    <m:r>
                      <a:rPr lang="cs-CZ" sz="24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num>
                      <m:den>
                        <m:r>
                          <a:rPr lang="cs-CZ" sz="2400" b="0" i="1" smtClean="0">
                            <a:latin typeface="Cambria Math"/>
                          </a:rPr>
                          <m:t>𝑥</m:t>
                        </m:r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cs-CZ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cs-CZ" sz="24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den>
                    </m:f>
                  </m:oMath>
                </a14:m>
                <a:r>
                  <a:rPr lang="cs-CZ" sz="2000" dirty="0"/>
                  <a:t> </a:t>
                </a:r>
              </a:p>
            </p:txBody>
          </p:sp>
        </mc:Choice>
        <mc:Fallback>
          <p:sp>
            <p:nvSpPr>
              <p:cNvPr id="5" name="TextovéPo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4000" y="2160000"/>
                <a:ext cx="1944216" cy="6701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ovéPole 5"/>
              <p:cNvSpPr txBox="1"/>
              <p:nvPr/>
            </p:nvSpPr>
            <p:spPr>
              <a:xfrm>
                <a:off x="3037280" y="3532944"/>
                <a:ext cx="126215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𝑆</m:t>
                      </m:r>
                      <m:d>
                        <m:dPr>
                          <m:begChr m:val="["/>
                          <m:endChr m:val="]"/>
                          <m:ctrlPr>
                            <a:rPr lang="cs-CZ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cs-CZ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;0</m:t>
                          </m:r>
                        </m:e>
                      </m:d>
                    </m:oMath>
                  </m:oMathPara>
                </a14:m>
                <a:endParaRPr lang="cs-CZ" sz="2400" dirty="0"/>
              </a:p>
            </p:txBody>
          </p:sp>
        </mc:Choice>
        <mc:Fallback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7280" y="3532944"/>
                <a:ext cx="1262159" cy="461665"/>
              </a:xfrm>
              <a:prstGeom prst="rect">
                <a:avLst/>
              </a:prstGeom>
              <a:blipFill>
                <a:blip r:embed="rId6"/>
                <a:stretch>
                  <a:fillRect l="-966" b="-13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ovéPole 6"/>
          <p:cNvSpPr txBox="1"/>
          <p:nvPr/>
        </p:nvSpPr>
        <p:spPr>
          <a:xfrm>
            <a:off x="5184000" y="3456000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2484000" y="940422"/>
            <a:ext cx="2200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576152" y="670056"/>
            <a:ext cx="864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3)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ovéPole 11"/>
              <p:cNvSpPr txBox="1"/>
              <p:nvPr/>
            </p:nvSpPr>
            <p:spPr>
              <a:xfrm>
                <a:off x="2677256" y="3425222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12" name="TextovéPol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7256" y="3425222"/>
                <a:ext cx="432048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73182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000" y="1219730"/>
            <a:ext cx="4634560" cy="4644086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" name="Obdélník 1"/>
              <p:cNvSpPr/>
              <p:nvPr/>
            </p:nvSpPr>
            <p:spPr>
              <a:xfrm>
                <a:off x="5400000" y="1620000"/>
                <a:ext cx="3636536" cy="1110945"/>
              </a:xfrm>
              <a:prstGeom prst="rect">
                <a:avLst/>
              </a:prstGeom>
              <a:ln w="28575">
                <a:solidFill>
                  <a:srgbClr val="0070C0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32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𝑓</m:t>
                      </m:r>
                      <m:r>
                        <a:rPr lang="cs-CZ" sz="32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: </m:t>
                      </m:r>
                      <m:r>
                        <a:rPr lang="cs-CZ" sz="32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𝑦</m:t>
                      </m:r>
                      <m:r>
                        <a:rPr lang="cs-CZ" sz="32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3200" b="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𝑘</m:t>
                          </m:r>
                        </m:num>
                        <m:den>
                          <m:r>
                            <a:rPr lang="cs-CZ" sz="3200" b="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cs-CZ" sz="32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cs-CZ" sz="32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32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cs-CZ" sz="32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cs-CZ" sz="32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cs-CZ" sz="32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32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cs-CZ" sz="32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cs-CZ" sz="3200" dirty="0"/>
              </a:p>
            </p:txBody>
          </p:sp>
        </mc:Choice>
        <mc:Fallback>
          <p:sp>
            <p:nvSpPr>
              <p:cNvPr id="2" name="Obdélní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0000" y="1620000"/>
                <a:ext cx="3636536" cy="111094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8575"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ovéPole 3"/>
              <p:cNvSpPr txBox="1"/>
              <p:nvPr/>
            </p:nvSpPr>
            <p:spPr>
              <a:xfrm>
                <a:off x="5760000" y="3060000"/>
                <a:ext cx="2808432" cy="20005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800" dirty="0">
                    <a:solidFill>
                      <a:prstClr val="black"/>
                    </a:solidFill>
                  </a:rPr>
                  <a:t>grafem funkce je </a:t>
                </a:r>
                <a:r>
                  <a:rPr lang="cs-CZ" sz="3200" b="1" dirty="0">
                    <a:solidFill>
                      <a:srgbClr val="0070C0"/>
                    </a:solidFill>
                  </a:rPr>
                  <a:t>hyperbola </a:t>
                </a:r>
              </a:p>
              <a:p>
                <a:r>
                  <a:rPr lang="cs-CZ" sz="3200" b="1" dirty="0">
                    <a:solidFill>
                      <a:srgbClr val="0070C0"/>
                    </a:solidFill>
                  </a:rPr>
                  <a:t>se středem </a:t>
                </a:r>
              </a:p>
              <a:p>
                <a:r>
                  <a:rPr lang="cs-CZ" sz="3200" b="1" dirty="0">
                    <a:solidFill>
                      <a:srgbClr val="0070C0"/>
                    </a:solidFill>
                  </a:rPr>
                  <a:t>v bodě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cs-CZ" sz="3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cs-CZ" sz="32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32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cs-CZ" sz="32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  <m:r>
                          <a:rPr lang="cs-CZ" sz="3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;</m:t>
                        </m:r>
                        <m:sSub>
                          <m:sSubPr>
                            <m:ctrlPr>
                              <a:rPr lang="cs-CZ" sz="32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32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𝒚</m:t>
                            </m:r>
                          </m:e>
                          <m:sub>
                            <m:r>
                              <a:rPr lang="cs-CZ" sz="32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</m:e>
                    </m:d>
                  </m:oMath>
                </a14:m>
                <a:endParaRPr lang="cs-CZ" sz="3200" dirty="0"/>
              </a:p>
            </p:txBody>
          </p:sp>
        </mc:Choice>
        <mc:Fallback>
          <p:sp>
            <p:nvSpPr>
              <p:cNvPr id="4" name="TextovéPo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0000" y="3060000"/>
                <a:ext cx="2808432" cy="2000548"/>
              </a:xfrm>
              <a:prstGeom prst="rect">
                <a:avLst/>
              </a:prstGeom>
              <a:blipFill>
                <a:blip r:embed="rId4"/>
                <a:stretch>
                  <a:fillRect l="-5640" t="-3049" b="-945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ovéPole 4"/>
              <p:cNvSpPr txBox="1"/>
              <p:nvPr/>
            </p:nvSpPr>
            <p:spPr>
              <a:xfrm>
                <a:off x="288000" y="2160000"/>
                <a:ext cx="2411672" cy="6701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cs-CZ" sz="2400" b="0" i="1" smtClean="0">
                        <a:latin typeface="Cambria Math"/>
                      </a:rPr>
                      <m:t>: </m:t>
                    </m:r>
                    <m:r>
                      <a:rPr lang="cs-CZ" sz="2400" b="0" i="1" smtClean="0">
                        <a:latin typeface="Cambria Math"/>
                      </a:rPr>
                      <m:t>𝑦</m:t>
                    </m:r>
                    <m:r>
                      <a:rPr lang="cs-CZ" sz="24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num>
                      <m:den>
                        <m:r>
                          <a:rPr lang="cs-CZ" sz="2400" b="0" i="1" smtClean="0">
                            <a:latin typeface="Cambria Math"/>
                          </a:rPr>
                          <m:t>𝑥</m:t>
                        </m:r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cs-CZ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cs-CZ" sz="24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den>
                    </m:f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cs-CZ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cs-CZ" sz="2000" dirty="0"/>
                  <a:t> </a:t>
                </a:r>
              </a:p>
            </p:txBody>
          </p:sp>
        </mc:Choice>
        <mc:Fallback>
          <p:sp>
            <p:nvSpPr>
              <p:cNvPr id="5" name="TextovéPo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000" y="2160000"/>
                <a:ext cx="2411672" cy="6701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ovéPole 5"/>
              <p:cNvSpPr txBox="1"/>
              <p:nvPr/>
            </p:nvSpPr>
            <p:spPr>
              <a:xfrm>
                <a:off x="3105488" y="3541773"/>
                <a:ext cx="126215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𝑆</m:t>
                      </m:r>
                      <m:d>
                        <m:dPr>
                          <m:begChr m:val="["/>
                          <m:endChr m:val="]"/>
                          <m:ctrlPr>
                            <a:rPr lang="cs-CZ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cs-CZ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;</m:t>
                          </m:r>
                          <m:sSub>
                            <m:sSubPr>
                              <m:ctrlPr>
                                <a:rPr lang="cs-CZ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4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cs-CZ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cs-CZ" sz="2400" dirty="0"/>
              </a:p>
            </p:txBody>
          </p:sp>
        </mc:Choice>
        <mc:Fallback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5488" y="3541773"/>
                <a:ext cx="1262159" cy="461665"/>
              </a:xfrm>
              <a:prstGeom prst="rect">
                <a:avLst/>
              </a:prstGeom>
              <a:blipFill>
                <a:blip r:embed="rId6"/>
                <a:stretch>
                  <a:fillRect l="-966" b="-921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ovéPole 6"/>
          <p:cNvSpPr txBox="1"/>
          <p:nvPr/>
        </p:nvSpPr>
        <p:spPr>
          <a:xfrm>
            <a:off x="5256000" y="4293096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2556000" y="940422"/>
            <a:ext cx="2200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576152" y="670056"/>
            <a:ext cx="864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4)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ovéPole 10"/>
              <p:cNvSpPr txBox="1"/>
              <p:nvPr/>
            </p:nvSpPr>
            <p:spPr>
              <a:xfrm>
                <a:off x="3069931" y="4262318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11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9931" y="4262318"/>
                <a:ext cx="432048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ovéPole 11"/>
              <p:cNvSpPr txBox="1"/>
              <p:nvPr/>
            </p:nvSpPr>
            <p:spPr>
              <a:xfrm>
                <a:off x="2304000" y="3172441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12" name="TextovéPol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4000" y="3172441"/>
                <a:ext cx="432048" cy="369332"/>
              </a:xfrm>
              <a:prstGeom prst="rect">
                <a:avLst/>
              </a:prstGeom>
              <a:blipFill>
                <a:blip r:embed="rId8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ovéPole 12"/>
          <p:cNvSpPr txBox="1"/>
          <p:nvPr/>
        </p:nvSpPr>
        <p:spPr>
          <a:xfrm>
            <a:off x="3259338" y="5542591"/>
            <a:ext cx="1764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asymptoty</a:t>
            </a:r>
          </a:p>
        </p:txBody>
      </p:sp>
      <p:cxnSp>
        <p:nvCxnSpPr>
          <p:cNvPr id="15" name="Přímá spojnice se šipkou 14"/>
          <p:cNvCxnSpPr/>
          <p:nvPr/>
        </p:nvCxnSpPr>
        <p:spPr>
          <a:xfrm flipH="1" flipV="1">
            <a:off x="3119023" y="5181324"/>
            <a:ext cx="306347" cy="479925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/>
          <p:nvPr/>
        </p:nvCxnSpPr>
        <p:spPr>
          <a:xfrm flipV="1">
            <a:off x="3422709" y="3541773"/>
            <a:ext cx="1437323" cy="2119475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7052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1008</TotalTime>
  <Words>682</Words>
  <Application>Microsoft Office PowerPoint</Application>
  <PresentationFormat>Předvádění na obrazovce (4:3)</PresentationFormat>
  <Paragraphs>89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Calibri</vt:lpstr>
      <vt:lpstr>Cambria Math</vt:lpstr>
      <vt:lpstr>Times New Roman</vt:lpstr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Karin</dc:creator>
  <cp:lastModifiedBy>Karin Poláčková</cp:lastModifiedBy>
  <cp:revision>94</cp:revision>
  <dcterms:created xsi:type="dcterms:W3CDTF">2014-11-21T16:43:39Z</dcterms:created>
  <dcterms:modified xsi:type="dcterms:W3CDTF">2017-03-15T20:10:24Z</dcterms:modified>
</cp:coreProperties>
</file>