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71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3333CC"/>
    <a:srgbClr val="808000"/>
    <a:srgbClr val="993300"/>
    <a:srgbClr val="FF00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4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24830-47DD-426B-884D-4E52522DBA5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4A230-BF31-4B88-BC27-37ACD51465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5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65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5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17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50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5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26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8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2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9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6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E703B-ED9B-447A-93D7-ED9CE247A272}" type="datetimeFigureOut">
              <a:rPr lang="cs-CZ" smtClean="0"/>
              <a:t>14.03.2017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22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53.png"/><Relationship Id="rId7" Type="http://schemas.openxmlformats.org/officeDocument/2006/relationships/image" Target="../media/image15.png"/><Relationship Id="rId12" Type="http://schemas.openxmlformats.org/officeDocument/2006/relationships/image" Target="../media/image17.png"/><Relationship Id="rId2" Type="http://schemas.openxmlformats.org/officeDocument/2006/relationships/image" Target="../media/image2.tmp"/><Relationship Id="rId16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11" Type="http://schemas.openxmlformats.org/officeDocument/2006/relationships/image" Target="../media/image16.png"/><Relationship Id="rId5" Type="http://schemas.openxmlformats.org/officeDocument/2006/relationships/image" Target="../media/image361.png"/><Relationship Id="rId15" Type="http://schemas.openxmlformats.org/officeDocument/2006/relationships/image" Target="../media/image20.png"/><Relationship Id="rId10" Type="http://schemas.openxmlformats.org/officeDocument/2006/relationships/image" Target="../media/image14.png"/><Relationship Id="rId4" Type="http://schemas.openxmlformats.org/officeDocument/2006/relationships/image" Target="../media/image3.tmp"/><Relationship Id="rId9" Type="http://schemas.openxmlformats.org/officeDocument/2006/relationships/image" Target="../media/image13.png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170.png"/><Relationship Id="rId7" Type="http://schemas.openxmlformats.org/officeDocument/2006/relationships/image" Target="../media/image61.png"/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31.png"/><Relationship Id="rId9" Type="http://schemas.openxmlformats.org/officeDocument/2006/relationships/image" Target="../media/image6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5.png"/><Relationship Id="rId7" Type="http://schemas.openxmlformats.org/officeDocument/2006/relationships/image" Target="../media/image68.png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190.png"/><Relationship Id="rId10" Type="http://schemas.openxmlformats.org/officeDocument/2006/relationships/image" Target="../media/image71.png"/><Relationship Id="rId4" Type="http://schemas.openxmlformats.org/officeDocument/2006/relationships/image" Target="../media/image31.png"/><Relationship Id="rId9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6.png"/><Relationship Id="rId5" Type="http://schemas.openxmlformats.org/officeDocument/2006/relationships/image" Target="../media/image26.pn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28.png"/><Relationship Id="rId7" Type="http://schemas.openxmlformats.org/officeDocument/2006/relationships/image" Target="../media/image85.png"/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png"/><Relationship Id="rId5" Type="http://schemas.openxmlformats.org/officeDocument/2006/relationships/image" Target="../media/image30.png"/><Relationship Id="rId10" Type="http://schemas.openxmlformats.org/officeDocument/2006/relationships/image" Target="../media/image88.png"/><Relationship Id="rId4" Type="http://schemas.openxmlformats.org/officeDocument/2006/relationships/image" Target="../media/image29.png"/><Relationship Id="rId9" Type="http://schemas.openxmlformats.org/officeDocument/2006/relationships/image" Target="../media/image8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03498" y="1741314"/>
            <a:ext cx="4320480" cy="1800200"/>
          </a:xfrm>
          <a:prstGeom prst="rect">
            <a:avLst/>
          </a:prstGeom>
          <a:solidFill>
            <a:srgbClr val="CCECFF">
              <a:alpha val="40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600094" y="795690"/>
            <a:ext cx="44044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>
                <a:solidFill>
                  <a:srgbClr val="0000FF"/>
                </a:solidFill>
              </a:rPr>
              <a:t>Kvadratická funkce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769466" y="1839221"/>
                <a:ext cx="4068024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3200" b="1" i="1" smtClean="0"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sz="32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3200" b="1" i="1" smtClean="0"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latin typeface="Cambria Math"/>
                        </a:rPr>
                        <m:t>𝒃𝒙</m:t>
                      </m:r>
                      <m:r>
                        <a:rPr lang="cs-CZ" sz="3200" b="1" i="1" smtClean="0"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cs-CZ" sz="3200" b="1" dirty="0"/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</a:rPr>
                      <m:t>𝑏</m:t>
                    </m:r>
                    <m:r>
                      <a:rPr lang="cs-CZ" sz="2800" b="0" i="1" smtClean="0">
                        <a:latin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</a:rPr>
                      <m:t>𝑐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cs-CZ" sz="2800" b="1" i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66" y="1839221"/>
                <a:ext cx="4068024" cy="10883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69466" y="2866850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r>
                        <a:rPr lang="cs-CZ" sz="32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66" y="2866850"/>
                <a:ext cx="244827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856184" y="3789040"/>
                <a:ext cx="78922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b="0" dirty="0">
                    <a:solidFill>
                      <a:schemeClr val="tx1"/>
                    </a:solidFill>
                  </a:rPr>
                  <a:t>např.: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>
                        <a:latin typeface="Cambria Math"/>
                      </a:rPr>
                      <m:t>+6</m:t>
                    </m:r>
                    <m:r>
                      <m:rPr>
                        <m:sty m:val="p"/>
                      </m:rPr>
                      <a:rPr lang="cs-CZ" sz="2800">
                        <a:latin typeface="Cambria Math"/>
                      </a:rPr>
                      <m:t>x</m:t>
                    </m:r>
                    <m:r>
                      <a:rPr lang="cs-CZ" sz="2800">
                        <a:latin typeface="Cambria Math"/>
                      </a:rPr>
                      <m:t>+7</m:t>
                    </m:r>
                    <m:r>
                      <a:rPr lang="cs-C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 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=6, 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84" y="3789040"/>
                <a:ext cx="7892280" cy="523220"/>
              </a:xfrm>
              <a:prstGeom prst="rect">
                <a:avLst/>
              </a:prstGeom>
              <a:blipFill>
                <a:blip r:embed="rId4"/>
                <a:stretch>
                  <a:fillRect l="-1544" t="-11765" b="-341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835696" y="4225643"/>
                <a:ext cx="7200800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800" i="1">
                          <a:latin typeface="Cambria Math"/>
                        </a:rPr>
                        <m:t>: </m:t>
                      </m:r>
                      <m:r>
                        <a:rPr lang="cs-CZ" sz="2800" i="1">
                          <a:latin typeface="Cambria Math"/>
                        </a:rPr>
                        <m:t>𝑦</m:t>
                      </m:r>
                      <m:r>
                        <a:rPr lang="cs-CZ" sz="28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i="1">
                              <a:latin typeface="Cambria Math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>
                          <a:latin typeface="Cambria Math"/>
                        </a:rPr>
                        <m:t>−1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i="1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225643"/>
                <a:ext cx="7200800" cy="901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835696" y="5146080"/>
                <a:ext cx="73448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800" i="1">
                          <a:latin typeface="Cambria Math"/>
                        </a:rPr>
                        <m:t>: </m:t>
                      </m:r>
                      <m:r>
                        <a:rPr lang="cs-CZ" sz="2800" i="1">
                          <a:latin typeface="Cambria Math"/>
                        </a:rPr>
                        <m:t>𝑦</m:t>
                      </m:r>
                      <m:r>
                        <a:rPr lang="cs-CZ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cs-CZ" sz="28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cs-CZ" sz="2800" i="1">
                          <a:latin typeface="Cambria Math"/>
                        </a:rPr>
                        <m:t>𝑥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=3,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=−4,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146080"/>
                <a:ext cx="734481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1835696" y="5620482"/>
                <a:ext cx="5588024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cs-CZ" sz="2800" i="1">
                          <a:latin typeface="Cambria Math"/>
                        </a:rPr>
                        <m:t>: </m:t>
                      </m:r>
                      <m:r>
                        <a:rPr lang="cs-CZ" sz="2800" i="1">
                          <a:latin typeface="Cambria Math"/>
                        </a:rPr>
                        <m:t>𝑦</m:t>
                      </m:r>
                      <m:r>
                        <a:rPr lang="cs-CZ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cs-CZ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8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28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cs-CZ" sz="28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8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 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620482"/>
                <a:ext cx="5588024" cy="898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612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8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92696"/>
            <a:ext cx="4281133" cy="5047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475928" y="2256342"/>
                <a:ext cx="1459031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928" y="2256342"/>
                <a:ext cx="1459031" cy="483466"/>
              </a:xfrm>
              <a:prstGeom prst="rect">
                <a:avLst/>
              </a:prstGeom>
              <a:blipFill>
                <a:blip r:embed="rId3"/>
                <a:stretch>
                  <a:fillRect l="-1250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22810" y="3718717"/>
                <a:ext cx="223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0" smtClean="0">
                        <a:latin typeface="Cambria Math"/>
                      </a:rPr>
                      <m:t>+6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x</m:t>
                    </m:r>
                    <m:r>
                      <a:rPr lang="cs-CZ" b="0" i="0" smtClean="0">
                        <a:latin typeface="Cambria Math"/>
                      </a:rPr>
                      <m:t>+7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810" y="3718717"/>
                <a:ext cx="2232248" cy="369332"/>
              </a:xfrm>
              <a:prstGeom prst="rect">
                <a:avLst/>
              </a:prstGeom>
              <a:blipFill>
                <a:blip r:embed="rId4"/>
                <a:stretch>
                  <a:fillRect l="-820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873845" y="5555080"/>
                <a:ext cx="23327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+6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smtClean="0">
                          <a:latin typeface="Cambria Math"/>
                        </a:rPr>
                        <m:t>−9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845" y="5555080"/>
                <a:ext cx="2332780" cy="369332"/>
              </a:xfrm>
              <a:prstGeom prst="rect">
                <a:avLst/>
              </a:prstGeom>
              <a:blipFill>
                <a:blip r:embed="rId5"/>
                <a:stretch>
                  <a:fillRect l="-783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590105" y="5497147"/>
                <a:ext cx="2594036" cy="485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105" y="5497147"/>
                <a:ext cx="2594036" cy="485197"/>
              </a:xfrm>
              <a:prstGeom prst="rect">
                <a:avLst/>
              </a:prstGeom>
              <a:blipFill>
                <a:blip r:embed="rId6"/>
                <a:stretch>
                  <a:fillRect l="-706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5790943" y="309667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751870" y="50971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96256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372200" y="1840718"/>
                <a:ext cx="2555776" cy="25583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</a:t>
                </a:r>
                <a:r>
                  <a:rPr lang="cs-CZ" sz="2800" dirty="0" err="1"/>
                  <a:t>fce</a:t>
                </a:r>
                <a:r>
                  <a:rPr lang="cs-CZ" sz="2800" dirty="0"/>
                  <a:t> je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parabola</a:t>
                </a:r>
              </a:p>
              <a:p>
                <a:r>
                  <a:rPr lang="cs-CZ" sz="2800" dirty="0"/>
                  <a:t>s vrcholem </a:t>
                </a:r>
              </a:p>
              <a:p>
                <a:r>
                  <a:rPr lang="cs-CZ" sz="2800" dirty="0"/>
                  <a:t>v bodě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cs-CZ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cs-CZ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  <m:r>
                          <a:rPr lang="cs-CZ" sz="28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cs-CZ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cs-CZ" sz="28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cs-CZ" sz="2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cs-CZ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  <m:r>
                              <a:rPr lang="cs-CZ" sz="28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cs-CZ" sz="3200" b="1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1840718"/>
                <a:ext cx="2555776" cy="2558393"/>
              </a:xfrm>
              <a:prstGeom prst="rect">
                <a:avLst/>
              </a:prstGeom>
              <a:blipFill>
                <a:blip r:embed="rId7"/>
                <a:stretch>
                  <a:fillRect l="-5952" t="-2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281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Obrázek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941" y="1519990"/>
            <a:ext cx="3491400" cy="41725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720000" y="1260000"/>
                <a:ext cx="340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latin typeface="Cambria Math"/>
                      </a:rPr>
                      <m:t>: </m:t>
                    </m:r>
                    <m:r>
                      <a:rPr lang="cs-CZ" sz="2800" b="0" i="1" smtClean="0">
                        <a:latin typeface="Cambria Math"/>
                      </a:rPr>
                      <m:t>𝑦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0" i="1" smtClean="0">
                        <a:latin typeface="Cambria Math"/>
                      </a:rPr>
                      <m:t>𝑏𝑥</m:t>
                    </m:r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0" i="1" smtClean="0">
                        <a:latin typeface="Cambria Math"/>
                      </a:rPr>
                      <m:t>𝑐</m:t>
                    </m:r>
                  </m:oMath>
                </a14:m>
                <a:r>
                  <a:rPr lang="cs-CZ" sz="3200" b="0" dirty="0"/>
                  <a:t>             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1260000"/>
                <a:ext cx="340016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Obrázek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17" y="1832640"/>
            <a:ext cx="3481874" cy="42154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720000" y="5047751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5047751"/>
                <a:ext cx="1440160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130192" y="1942187"/>
                <a:ext cx="144016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32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3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cs-CZ" sz="32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0192" y="1942187"/>
                <a:ext cx="144016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231700" y="461119"/>
                <a:ext cx="48529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4000" b="1" dirty="0">
                    <a:solidFill>
                      <a:srgbClr val="0070C0"/>
                    </a:solidFill>
                  </a:rPr>
                  <a:t>Význam koeficientu </a:t>
                </a:r>
                <a14:m>
                  <m:oMath xmlns:m="http://schemas.openxmlformats.org/officeDocument/2006/math">
                    <m:r>
                      <a:rPr lang="cs-CZ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</m:oMath>
                </a14:m>
                <a:endParaRPr lang="cs-CZ" sz="40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700" y="461119"/>
                <a:ext cx="4852960" cy="707886"/>
              </a:xfrm>
              <a:prstGeom prst="rect">
                <a:avLst/>
              </a:prstGeom>
              <a:blipFill>
                <a:blip r:embed="rId7"/>
                <a:stretch>
                  <a:fillRect l="-4397" t="-14655" b="-370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4183680" y="3832083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351072" y="347301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319063" y="158862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680000" y="5760000"/>
            <a:ext cx="46107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parabola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70C0"/>
                </a:solidFill>
              </a:rPr>
              <a:t>vrcholem nahoru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/>
              <p:cNvSpPr txBox="1"/>
              <p:nvPr/>
            </p:nvSpPr>
            <p:spPr>
              <a:xfrm>
                <a:off x="3072117" y="4770576"/>
                <a:ext cx="1769192" cy="359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12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cs-CZ" sz="1200" dirty="0"/>
              </a:p>
            </p:txBody>
          </p:sp>
        </mc:Choice>
        <mc:Fallback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117" y="4770576"/>
                <a:ext cx="1769192" cy="3590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19"/>
              <p:cNvSpPr txBox="1"/>
              <p:nvPr/>
            </p:nvSpPr>
            <p:spPr>
              <a:xfrm>
                <a:off x="456700" y="2037271"/>
                <a:ext cx="186001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1200" b="1" i="1" smtClean="0">
                          <a:latin typeface="Cambria Math"/>
                        </a:rPr>
                        <m:t>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𝟏</m:t>
                      </m:r>
                      <m:sSup>
                        <m:sSupPr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1200" dirty="0"/>
              </a:p>
            </p:txBody>
          </p:sp>
        </mc:Choice>
        <mc:Fallback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00" y="2037271"/>
                <a:ext cx="1860019" cy="276999"/>
              </a:xfrm>
              <a:prstGeom prst="rect">
                <a:avLst/>
              </a:prstGeom>
              <a:blipFill>
                <a:blip r:embed="rId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/>
              <p:cNvSpPr txBox="1"/>
              <p:nvPr/>
            </p:nvSpPr>
            <p:spPr>
              <a:xfrm>
                <a:off x="2748318" y="2125627"/>
                <a:ext cx="16312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8318" y="2125627"/>
                <a:ext cx="1631275" cy="276999"/>
              </a:xfrm>
              <a:prstGeom prst="rect">
                <a:avLst/>
              </a:prstGeom>
              <a:blipFill>
                <a:blip r:embed="rId1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/>
              <p:cNvSpPr txBox="1"/>
              <p:nvPr/>
            </p:nvSpPr>
            <p:spPr>
              <a:xfrm>
                <a:off x="131967" y="2681850"/>
                <a:ext cx="1679718" cy="358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cs-CZ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12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cs-CZ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67" y="2681850"/>
                <a:ext cx="1679718" cy="3581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/>
              <p:cNvSpPr txBox="1"/>
              <p:nvPr/>
            </p:nvSpPr>
            <p:spPr>
              <a:xfrm>
                <a:off x="4688490" y="1989053"/>
                <a:ext cx="20245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2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−14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490" y="1989053"/>
                <a:ext cx="2024509" cy="276999"/>
              </a:xfrm>
              <a:prstGeom prst="rect">
                <a:avLst/>
              </a:prstGeom>
              <a:blipFill>
                <a:blip r:embed="rId1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7108070" y="4752647"/>
                <a:ext cx="1926321" cy="359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12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cs-CZ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12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cs-CZ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cs-CZ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cs-CZ" sz="1200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8070" y="4752647"/>
                <a:ext cx="1926321" cy="35907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ovéPole 25"/>
              <p:cNvSpPr txBox="1"/>
              <p:nvPr/>
            </p:nvSpPr>
            <p:spPr>
              <a:xfrm>
                <a:off x="6958246" y="2876875"/>
                <a:ext cx="218575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1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cs-CZ" sz="1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2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cs-CZ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8246" y="2876875"/>
                <a:ext cx="2185754" cy="276999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ovéPole 26"/>
              <p:cNvSpPr txBox="1"/>
              <p:nvPr/>
            </p:nvSpPr>
            <p:spPr>
              <a:xfrm>
                <a:off x="4491908" y="5111720"/>
                <a:ext cx="1153537" cy="358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r>
                      <a:rPr lang="cs-CZ" sz="1200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200" b="1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cs-CZ" sz="1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908" y="5111720"/>
                <a:ext cx="1153537" cy="3581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540000" y="5760000"/>
            <a:ext cx="406494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dirty="0"/>
              <a:t>parabola </a:t>
            </a:r>
            <a:r>
              <a:rPr lang="cs-CZ" sz="3200" b="1" dirty="0">
                <a:solidFill>
                  <a:srgbClr val="0070C0"/>
                </a:solidFill>
              </a:rPr>
              <a:t>vrcholem dolů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911892" y="1227602"/>
                <a:ext cx="3347968" cy="58477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𝑓</m:t>
                    </m:r>
                    <m:r>
                      <a:rPr lang="cs-CZ" sz="2800" b="0" i="1" smtClean="0">
                        <a:latin typeface="Cambria Math"/>
                      </a:rPr>
                      <m:t>: </m:t>
                    </m:r>
                    <m:r>
                      <a:rPr lang="cs-CZ" sz="2800" b="0" i="1" smtClean="0">
                        <a:latin typeface="Cambria Math"/>
                      </a:rPr>
                      <m:t>𝑦</m:t>
                    </m:r>
                    <m:r>
                      <a:rPr lang="cs-CZ" sz="2800" b="0" i="1" smtClean="0">
                        <a:latin typeface="Cambria Math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0" i="1" smtClean="0">
                        <a:latin typeface="Cambria Math"/>
                      </a:rPr>
                      <m:t>𝑏𝑥</m:t>
                    </m:r>
                    <m:r>
                      <a:rPr lang="cs-CZ" sz="2800" b="0" i="1" smtClean="0">
                        <a:latin typeface="Cambria Math"/>
                      </a:rPr>
                      <m:t>+</m:t>
                    </m:r>
                    <m:r>
                      <a:rPr lang="cs-CZ" sz="2800" b="0" i="1" smtClean="0">
                        <a:latin typeface="Cambria Math"/>
                      </a:rPr>
                      <m:t>𝑐</m:t>
                    </m:r>
                  </m:oMath>
                </a14:m>
                <a:r>
                  <a:rPr lang="cs-CZ" sz="3200" b="0" dirty="0"/>
                  <a:t>              </a:t>
                </a:r>
                <a:endParaRPr lang="cs-CZ" sz="2800" b="1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892" y="1227602"/>
                <a:ext cx="3347968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6441860" y="156147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251318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6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684000" y="2124000"/>
            <a:ext cx="3383944" cy="1800200"/>
          </a:xfrm>
          <a:prstGeom prst="rect">
            <a:avLst/>
          </a:prstGeom>
          <a:solidFill>
            <a:srgbClr val="CCECFF">
              <a:alpha val="40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86" y="896577"/>
            <a:ext cx="4218259" cy="515565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20000" y="908720"/>
            <a:ext cx="4356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00FF"/>
                </a:solidFill>
              </a:rPr>
              <a:t>a) kvadratická </a:t>
            </a:r>
            <a:r>
              <a:rPr lang="cs-CZ" sz="4000" b="1" dirty="0" err="1">
                <a:solidFill>
                  <a:srgbClr val="0000FF"/>
                </a:solidFill>
              </a:rPr>
              <a:t>fce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720000" y="2173805"/>
                <a:ext cx="4068024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3200" b="1" dirty="0">
                  <a:solidFill>
                    <a:srgbClr val="C00000"/>
                  </a:solidFill>
                </a:endParaRPr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cs-CZ" sz="2800" b="1" i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2173805"/>
                <a:ext cx="4068024" cy="10883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20000" y="3301793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r>
                        <a:rPr lang="cs-CZ" sz="32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3301793"/>
                <a:ext cx="2448272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720000" y="4500000"/>
            <a:ext cx="3852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grafem </a:t>
            </a:r>
            <a:r>
              <a:rPr lang="cs-CZ" sz="2800" dirty="0" err="1"/>
              <a:t>fce</a:t>
            </a:r>
            <a:r>
              <a:rPr lang="cs-CZ" sz="2800" dirty="0"/>
              <a:t> je </a:t>
            </a:r>
            <a:r>
              <a:rPr lang="cs-CZ" sz="3200" b="1" dirty="0">
                <a:solidFill>
                  <a:srgbClr val="0000FF"/>
                </a:solidFill>
              </a:rPr>
              <a:t>parabola</a:t>
            </a:r>
          </a:p>
          <a:p>
            <a:r>
              <a:rPr lang="cs-CZ" sz="3200" b="1" dirty="0">
                <a:solidFill>
                  <a:srgbClr val="0000FF"/>
                </a:solidFill>
              </a:rPr>
              <a:t>s vrcholem v počátku</a:t>
            </a:r>
          </a:p>
          <a:p>
            <a:r>
              <a:rPr lang="cs-CZ" sz="2800" dirty="0"/>
              <a:t>souřadné soustavy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140590" y="531261"/>
                <a:ext cx="14590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0590" y="531261"/>
                <a:ext cx="1459031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833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582094" y="2778714"/>
                <a:ext cx="1396313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2094" y="2778714"/>
                <a:ext cx="1396313" cy="483466"/>
              </a:xfrm>
              <a:prstGeom prst="rect">
                <a:avLst/>
              </a:prstGeom>
              <a:blipFill rotWithShape="1">
                <a:blip r:embed="rId6"/>
                <a:stretch>
                  <a:fillRect l="-1310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995936" y="3886568"/>
                <a:ext cx="1756716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886568"/>
                <a:ext cx="1756716" cy="483466"/>
              </a:xfrm>
              <a:prstGeom prst="rect">
                <a:avLst/>
              </a:prstGeom>
              <a:blipFill rotWithShape="1">
                <a:blip r:embed="rId7"/>
                <a:stretch>
                  <a:fillRect l="-1042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7684969" y="5689502"/>
                <a:ext cx="14590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4969" y="5689502"/>
                <a:ext cx="1459031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1255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8676000" y="3384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672856" y="724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419976" y="413111"/>
                <a:ext cx="1459031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976" y="413111"/>
                <a:ext cx="1459031" cy="483466"/>
              </a:xfrm>
              <a:prstGeom prst="rect">
                <a:avLst/>
              </a:prstGeom>
              <a:blipFill rotWithShape="1">
                <a:blip r:embed="rId9"/>
                <a:stretch>
                  <a:fillRect l="-837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85472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délník 17"/>
          <p:cNvSpPr/>
          <p:nvPr/>
        </p:nvSpPr>
        <p:spPr>
          <a:xfrm>
            <a:off x="684000" y="2124000"/>
            <a:ext cx="3713382" cy="1800200"/>
          </a:xfrm>
          <a:prstGeom prst="rect">
            <a:avLst/>
          </a:prstGeom>
          <a:solidFill>
            <a:srgbClr val="CCECFF">
              <a:alpha val="40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849" y="896577"/>
            <a:ext cx="4178248" cy="513850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20000" y="908720"/>
            <a:ext cx="4356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00FF"/>
                </a:solidFill>
              </a:rPr>
              <a:t>b) kvadratická </a:t>
            </a:r>
            <a:r>
              <a:rPr lang="cs-CZ" sz="4000" b="1" dirty="0" err="1">
                <a:solidFill>
                  <a:srgbClr val="0000FF"/>
                </a:solidFill>
              </a:rPr>
              <a:t>fce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720000" y="2173805"/>
                <a:ext cx="4068024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𝒄</m:t>
                      </m:r>
                    </m:oMath>
                  </m:oMathPara>
                </a14:m>
                <a:endParaRPr lang="cs-CZ" sz="3200" b="1" dirty="0">
                  <a:solidFill>
                    <a:schemeClr val="tx1"/>
                  </a:solidFill>
                </a:endParaRPr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</a:rPr>
                      <m:t>,</m:t>
                    </m:r>
                    <m:r>
                      <a:rPr lang="cs-CZ" sz="2800" b="0" i="1" smtClean="0">
                        <a:latin typeface="Cambria Math"/>
                      </a:rPr>
                      <m:t>𝑐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cs-CZ" sz="2800" b="1" i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2173805"/>
                <a:ext cx="4068024" cy="10883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20000" y="3301793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r>
                        <a:rPr lang="cs-CZ" sz="32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3301793"/>
                <a:ext cx="2448272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720000" y="4500000"/>
                <a:ext cx="385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</a:t>
                </a:r>
                <a:r>
                  <a:rPr lang="cs-CZ" sz="2800" dirty="0" err="1"/>
                  <a:t>fce</a:t>
                </a:r>
                <a:r>
                  <a:rPr lang="cs-CZ" sz="2800" dirty="0"/>
                  <a:t> </a:t>
                </a:r>
                <a:r>
                  <a:rPr lang="cs-CZ" sz="2800" dirty="0">
                    <a:solidFill>
                      <a:schemeClr val="tx1"/>
                    </a:solidFill>
                  </a:rPr>
                  <a:t>je </a:t>
                </a:r>
                <a:r>
                  <a:rPr lang="cs-CZ" sz="3200" b="1" dirty="0">
                    <a:solidFill>
                      <a:srgbClr val="0000FF"/>
                    </a:solidFill>
                  </a:rPr>
                  <a:t>parabola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s vrcholem na ose </a:t>
                </a:r>
                <a14:m>
                  <m:oMath xmlns:m="http://schemas.openxmlformats.org/officeDocument/2006/math">
                    <m:r>
                      <a:rPr lang="cs-CZ" sz="3200" b="1" i="1">
                        <a:solidFill>
                          <a:srgbClr val="0000FF"/>
                        </a:solidFill>
                        <a:latin typeface="Cambria Math"/>
                      </a:rPr>
                      <m:t>𝒚</m:t>
                    </m:r>
                  </m:oMath>
                </a14:m>
                <a:r>
                  <a:rPr lang="cs-CZ" sz="3200" b="1" dirty="0">
                    <a:solidFill>
                      <a:srgbClr val="0000FF"/>
                    </a:solidFill>
                  </a:rPr>
                  <a:t> 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v bodě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32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sz="32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32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𝒄</m:t>
                        </m:r>
                      </m:e>
                    </m:d>
                  </m:oMath>
                </a14:m>
                <a:endParaRPr lang="cs-CZ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4500000"/>
                <a:ext cx="3852000" cy="1569660"/>
              </a:xfrm>
              <a:prstGeom prst="rect">
                <a:avLst/>
              </a:prstGeom>
              <a:blipFill>
                <a:blip r:embed="rId5"/>
                <a:stretch>
                  <a:fillRect l="-3956" t="-5039" b="-120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137446" y="476672"/>
                <a:ext cx="16794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7446" y="476672"/>
                <a:ext cx="1679426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091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3511421" y="1629102"/>
                <a:ext cx="180020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421" y="1629102"/>
                <a:ext cx="1800200" cy="483466"/>
              </a:xfrm>
              <a:prstGeom prst="rect">
                <a:avLst/>
              </a:prstGeom>
              <a:blipFill rotWithShape="1">
                <a:blip r:embed="rId7"/>
                <a:stretch>
                  <a:fillRect l="-678" b="-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779912" y="5817997"/>
                <a:ext cx="2088232" cy="485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cs-CZ" b="1" dirty="0">
                    <a:solidFill>
                      <a:srgbClr val="C00000"/>
                    </a:solidFill>
                  </a:rPr>
                  <a:t> </a:t>
                </a:r>
                <a:endParaRPr lang="cs-CZ" b="1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817997"/>
                <a:ext cx="2088232" cy="485197"/>
              </a:xfrm>
              <a:prstGeom prst="rect">
                <a:avLst/>
              </a:prstGeom>
              <a:blipFill rotWithShape="1">
                <a:blip r:embed="rId8"/>
                <a:stretch>
                  <a:fillRect l="-583" b="-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444208" y="6052172"/>
                <a:ext cx="20130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cs-CZ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6052172"/>
                <a:ext cx="2013036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606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8676000" y="3384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672856" y="72405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7308304" y="3623816"/>
                <a:ext cx="1835696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cs-CZ" dirty="0">
                    <a:solidFill>
                      <a:srgbClr val="C00000"/>
                    </a:solidFill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3623816"/>
                <a:ext cx="1835696" cy="483466"/>
              </a:xfrm>
              <a:prstGeom prst="rect">
                <a:avLst/>
              </a:prstGeom>
              <a:blipFill rotWithShape="1">
                <a:blip r:embed="rId10"/>
                <a:stretch>
                  <a:fillRect l="-997" b="-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309027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684000" y="2124000"/>
            <a:ext cx="3486536" cy="1800200"/>
          </a:xfrm>
          <a:prstGeom prst="rect">
            <a:avLst/>
          </a:prstGeom>
          <a:solidFill>
            <a:srgbClr val="CCECFF">
              <a:alpha val="40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472" y="936455"/>
            <a:ext cx="4201112" cy="508706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20000" y="908720"/>
            <a:ext cx="4356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00FF"/>
                </a:solidFill>
              </a:rPr>
              <a:t>c) kvadratická </a:t>
            </a:r>
            <a:r>
              <a:rPr lang="cs-CZ" sz="4000" b="1" dirty="0" err="1">
                <a:solidFill>
                  <a:srgbClr val="0000FF"/>
                </a:solidFill>
              </a:rPr>
              <a:t>fce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719998" y="2173805"/>
                <a:ext cx="3924009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  <m:r>
                                <a:rPr lang="cs-CZ" sz="3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3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cs-CZ" sz="3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3200" b="1" dirty="0">
                  <a:solidFill>
                    <a:schemeClr val="tx1"/>
                  </a:solidFill>
                </a:endParaRPr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cs-CZ" sz="2800" b="1" i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98" y="2173805"/>
                <a:ext cx="3924009" cy="10883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719998" y="3301200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r>
                        <a:rPr lang="cs-CZ" sz="32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98" y="3301200"/>
                <a:ext cx="2448272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720000" y="4500000"/>
                <a:ext cx="385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</a:t>
                </a:r>
                <a:r>
                  <a:rPr lang="cs-CZ" sz="2800" dirty="0" err="1"/>
                  <a:t>fce</a:t>
                </a:r>
                <a:r>
                  <a:rPr lang="cs-CZ" sz="2800" dirty="0"/>
                  <a:t> </a:t>
                </a:r>
                <a:r>
                  <a:rPr lang="cs-CZ" sz="2800" dirty="0">
                    <a:solidFill>
                      <a:schemeClr val="tx1"/>
                    </a:solidFill>
                  </a:rPr>
                  <a:t>je </a:t>
                </a:r>
                <a:r>
                  <a:rPr lang="cs-CZ" sz="3200" b="1" dirty="0">
                    <a:solidFill>
                      <a:srgbClr val="0000FF"/>
                    </a:solidFill>
                  </a:rPr>
                  <a:t>parabola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s vrcholem na ose </a:t>
                </a:r>
                <a14:m>
                  <m:oMath xmlns:m="http://schemas.openxmlformats.org/officeDocument/2006/math">
                    <m:r>
                      <a:rPr lang="cs-CZ" sz="3200" b="1" i="1" smtClean="0">
                        <a:solidFill>
                          <a:srgbClr val="0000FF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cs-CZ" sz="3200" b="1" dirty="0">
                    <a:solidFill>
                      <a:srgbClr val="0000FF"/>
                    </a:solidFill>
                  </a:rPr>
                  <a:t> 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v bodě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cs-CZ" sz="32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32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cs-CZ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4500000"/>
                <a:ext cx="3852000" cy="1569660"/>
              </a:xfrm>
              <a:prstGeom prst="rect">
                <a:avLst/>
              </a:prstGeom>
              <a:blipFill>
                <a:blip r:embed="rId5"/>
                <a:stretch>
                  <a:fillRect l="-3956" t="-5039" b="-120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948265" y="193620"/>
                <a:ext cx="2195735" cy="874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  <m:r>
                              <a:rPr lang="cs-CZ" i="1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5" y="193620"/>
                <a:ext cx="2195735" cy="874598"/>
              </a:xfrm>
              <a:prstGeom prst="rect">
                <a:avLst/>
              </a:prstGeom>
              <a:blipFill rotWithShape="1">
                <a:blip r:embed="rId6"/>
                <a:stretch>
                  <a:fillRect l="-833" b="-6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407320" y="1556792"/>
                <a:ext cx="18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7320" y="1556792"/>
                <a:ext cx="180020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678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794053" y="4221088"/>
                <a:ext cx="2232248" cy="485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b="1" dirty="0">
                    <a:solidFill>
                      <a:srgbClr val="C00000"/>
                    </a:solidFill>
                  </a:rPr>
                  <a:t> </a:t>
                </a:r>
                <a:endParaRPr lang="cs-CZ" b="1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053" y="4221088"/>
                <a:ext cx="2232248" cy="485197"/>
              </a:xfrm>
              <a:prstGeom prst="rect">
                <a:avLst/>
              </a:prstGeom>
              <a:blipFill rotWithShape="1">
                <a:blip r:embed="rId8"/>
                <a:stretch>
                  <a:fillRect l="-820" b="-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771129" y="6019581"/>
                <a:ext cx="36893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1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cs-CZ" b="1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129" y="6019581"/>
                <a:ext cx="3689304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496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8676000" y="3384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400996" y="75178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771129" y="425254"/>
                <a:ext cx="2022924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>
                    <a:solidFill>
                      <a:srgbClr val="C00000"/>
                    </a:solidFill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129" y="425254"/>
                <a:ext cx="2022924" cy="483466"/>
              </a:xfrm>
              <a:prstGeom prst="rect">
                <a:avLst/>
              </a:prstGeom>
              <a:blipFill rotWithShape="1">
                <a:blip r:embed="rId10"/>
                <a:stretch>
                  <a:fillRect l="-904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213742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936455"/>
            <a:ext cx="4223975" cy="5104208"/>
          </a:xfrm>
          <a:prstGeom prst="rect">
            <a:avLst/>
          </a:prstGeom>
        </p:spPr>
      </p:pic>
      <p:sp>
        <p:nvSpPr>
          <p:cNvPr id="17" name="Obdélník 16"/>
          <p:cNvSpPr/>
          <p:nvPr/>
        </p:nvSpPr>
        <p:spPr>
          <a:xfrm>
            <a:off x="216000" y="2124000"/>
            <a:ext cx="4375774" cy="1800200"/>
          </a:xfrm>
          <a:prstGeom prst="rect">
            <a:avLst/>
          </a:prstGeom>
          <a:solidFill>
            <a:srgbClr val="CCECFF">
              <a:alpha val="40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20000" y="908720"/>
            <a:ext cx="4356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00FF"/>
                </a:solidFill>
              </a:rPr>
              <a:t>d) kvadratická </a:t>
            </a:r>
            <a:r>
              <a:rPr lang="cs-CZ" sz="4000" b="1" dirty="0" err="1">
                <a:solidFill>
                  <a:srgbClr val="0000FF"/>
                </a:solidFill>
              </a:rPr>
              <a:t>fce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83189" y="2174400"/>
                <a:ext cx="4428066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sSup>
                        <m:sSupPr>
                          <m:ctrlP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𝒙</m:t>
                              </m:r>
                              <m:r>
                                <a:rPr lang="cs-CZ" sz="32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3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cs-CZ" sz="3200" b="1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cs-CZ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cs-CZ" sz="32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cs-CZ" sz="3200" b="1" dirty="0">
                  <a:solidFill>
                    <a:schemeClr val="tx1"/>
                  </a:solidFill>
                </a:endParaRPr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endParaRPr lang="cs-CZ" sz="2800" b="1" i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89" y="2174400"/>
                <a:ext cx="4428066" cy="10883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83189" y="3276278"/>
                <a:ext cx="24482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r>
                        <a:rPr lang="cs-CZ" sz="3200" b="1" i="0" smtClean="0">
                          <a:latin typeface="Cambria Math"/>
                        </a:rPr>
                        <m:t>𝐑</m:t>
                      </m:r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89" y="3276278"/>
                <a:ext cx="244827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720000" y="4500000"/>
                <a:ext cx="385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</a:t>
                </a:r>
                <a:r>
                  <a:rPr lang="cs-CZ" sz="2800" dirty="0" err="1"/>
                  <a:t>fce</a:t>
                </a:r>
                <a:r>
                  <a:rPr lang="cs-CZ" sz="2800" dirty="0"/>
                  <a:t> </a:t>
                </a:r>
                <a:r>
                  <a:rPr lang="cs-CZ" sz="2800" dirty="0">
                    <a:solidFill>
                      <a:schemeClr val="tx1"/>
                    </a:solidFill>
                  </a:rPr>
                  <a:t>je </a:t>
                </a:r>
                <a:r>
                  <a:rPr lang="cs-CZ" sz="3200" b="1" dirty="0">
                    <a:solidFill>
                      <a:srgbClr val="0000FF"/>
                    </a:solidFill>
                  </a:rPr>
                  <a:t>parabola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s vrcholem 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v bodě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cs-CZ" sz="32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;</m:t>
                        </m:r>
                        <m:sSub>
                          <m:sSubPr>
                            <m:ctrlP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cs-CZ" sz="32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endParaRPr lang="cs-CZ" sz="3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4500000"/>
                <a:ext cx="3852000" cy="1569660"/>
              </a:xfrm>
              <a:prstGeom prst="rect">
                <a:avLst/>
              </a:prstGeom>
              <a:blipFill>
                <a:blip r:embed="rId5"/>
                <a:stretch>
                  <a:fillRect l="-3956" t="-5039" b="-120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683987" y="70674"/>
                <a:ext cx="2743005" cy="874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+2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/>
                              </a:rPr>
                              <m:t>𝑥</m:t>
                            </m:r>
                            <m:r>
                              <a:rPr lang="cs-CZ" i="1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3987" y="70674"/>
                <a:ext cx="2743005" cy="874598"/>
              </a:xfrm>
              <a:prstGeom prst="rect">
                <a:avLst/>
              </a:prstGeom>
              <a:blipFill rotWithShape="1">
                <a:blip r:embed="rId6"/>
                <a:stretch>
                  <a:fillRect l="-444" b="-69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794053" y="3077514"/>
                <a:ext cx="22682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053" y="3077514"/>
                <a:ext cx="2268201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806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6662922" y="4645135"/>
                <a:ext cx="2592744" cy="485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5</m:t>
                        </m:r>
                      </m:den>
                    </m:f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cs-CZ" b="1" dirty="0">
                    <a:solidFill>
                      <a:srgbClr val="C00000"/>
                    </a:solidFill>
                  </a:rPr>
                  <a:t> </a:t>
                </a:r>
                <a:endParaRPr lang="cs-CZ" b="1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922" y="4645135"/>
                <a:ext cx="2592744" cy="485197"/>
              </a:xfrm>
              <a:prstGeom prst="rect">
                <a:avLst/>
              </a:prstGeom>
              <a:blipFill rotWithShape="1">
                <a:blip r:embed="rId8"/>
                <a:stretch>
                  <a:fillRect l="-706" b="-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272899" y="6047396"/>
                <a:ext cx="48414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: </m:t>
                      </m:r>
                      <m:r>
                        <a:rPr lang="cs-CZ" b="0" i="1" smtClean="0">
                          <a:latin typeface="Cambria Math"/>
                        </a:rPr>
                        <m:t>𝑦</m:t>
                      </m:r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+2=−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1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cs-CZ" b="1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𝟑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r>
                        <a:rPr lang="cs-CZ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cs-CZ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899" y="6047396"/>
                <a:ext cx="4841432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378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8676000" y="33840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400996" y="75178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635896" y="454866"/>
                <a:ext cx="2418678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b="0" i="1" smtClean="0">
                        <a:latin typeface="Cambria Math"/>
                      </a:rPr>
                      <m:t>𝑦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𝟏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rgbClr val="C00000"/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cs-CZ" dirty="0">
                    <a:solidFill>
                      <a:srgbClr val="C00000"/>
                    </a:solidFill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54866"/>
                <a:ext cx="2418678" cy="483466"/>
              </a:xfrm>
              <a:prstGeom prst="rect">
                <a:avLst/>
              </a:prstGeom>
              <a:blipFill rotWithShape="1">
                <a:blip r:embed="rId10"/>
                <a:stretch>
                  <a:fillRect l="-504" b="-25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251373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6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1025</Words>
  <Application>Microsoft Office PowerPoint</Application>
  <PresentationFormat>Předvádění na obrazovce (4:3)</PresentationFormat>
  <Paragraphs>101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Karin</dc:creator>
  <cp:lastModifiedBy>Karin Poláčková</cp:lastModifiedBy>
  <cp:revision>72</cp:revision>
  <dcterms:created xsi:type="dcterms:W3CDTF">2014-11-21T16:43:39Z</dcterms:created>
  <dcterms:modified xsi:type="dcterms:W3CDTF">2017-03-14T21:29:53Z</dcterms:modified>
</cp:coreProperties>
</file>