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76" r:id="rId3"/>
    <p:sldId id="260" r:id="rId4"/>
    <p:sldId id="280" r:id="rId5"/>
    <p:sldId id="281" r:id="rId6"/>
    <p:sldId id="261" r:id="rId7"/>
    <p:sldId id="257" r:id="rId8"/>
    <p:sldId id="259" r:id="rId9"/>
    <p:sldId id="284" r:id="rId10"/>
    <p:sldId id="27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3333CC"/>
    <a:srgbClr val="808000"/>
    <a:srgbClr val="993300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24830-47DD-426B-884D-4E52522DBA5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4A230-BF31-4B88-BC27-37ACD51465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5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6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1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0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5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8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2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E703B-ED9B-447A-93D7-ED9CE247A272}" type="datetimeFigureOut">
              <a:rPr lang="cs-CZ" smtClean="0"/>
              <a:t>23.02.2017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2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5" Type="http://schemas.openxmlformats.org/officeDocument/2006/relationships/image" Target="../media/image50.tmp"/><Relationship Id="rId4" Type="http://schemas.openxmlformats.org/officeDocument/2006/relationships/image" Target="../media/image6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10" Type="http://schemas.openxmlformats.org/officeDocument/2006/relationships/image" Target="../media/image16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24.png"/><Relationship Id="rId10" Type="http://schemas.openxmlformats.org/officeDocument/2006/relationships/image" Target="../media/image2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21" Type="http://schemas.openxmlformats.org/officeDocument/2006/relationships/image" Target="../media/image40.png"/><Relationship Id="rId7" Type="http://schemas.openxmlformats.org/officeDocument/2006/relationships/image" Target="../media/image27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30.png"/><Relationship Id="rId15" Type="http://schemas.openxmlformats.org/officeDocument/2006/relationships/image" Target="../media/image4.tmp"/><Relationship Id="rId10" Type="http://schemas.openxmlformats.org/officeDocument/2006/relationships/image" Target="../media/image13.png"/><Relationship Id="rId19" Type="http://schemas.openxmlformats.org/officeDocument/2006/relationships/image" Target="../media/image38.png"/><Relationship Id="rId9" Type="http://schemas.openxmlformats.org/officeDocument/2006/relationships/image" Target="../media/image29.png"/><Relationship Id="rId1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3" Type="http://schemas.openxmlformats.org/officeDocument/2006/relationships/image" Target="../media/image130.png"/><Relationship Id="rId7" Type="http://schemas.openxmlformats.org/officeDocument/2006/relationships/image" Target="../media/image310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0.png"/><Relationship Id="rId11" Type="http://schemas.openxmlformats.org/officeDocument/2006/relationships/image" Target="../media/image42.png"/><Relationship Id="rId10" Type="http://schemas.openxmlformats.org/officeDocument/2006/relationships/image" Target="../media/image34.png"/><Relationship Id="rId4" Type="http://schemas.openxmlformats.org/officeDocument/2006/relationships/image" Target="../media/image41.png"/><Relationship Id="rId9" Type="http://schemas.openxmlformats.org/officeDocument/2006/relationships/image" Target="../media/image3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0.png"/><Relationship Id="rId5" Type="http://schemas.openxmlformats.org/officeDocument/2006/relationships/image" Target="../media/image45.png"/><Relationship Id="rId10" Type="http://schemas.openxmlformats.org/officeDocument/2006/relationships/image" Target="../media/image280.png"/><Relationship Id="rId4" Type="http://schemas.openxmlformats.org/officeDocument/2006/relationships/image" Target="../media/image44.png"/><Relationship Id="rId9" Type="http://schemas.openxmlformats.org/officeDocument/2006/relationships/image" Target="../media/image4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/><Relationship Id="rId3" Type="http://schemas.openxmlformats.org/officeDocument/2006/relationships/image" Target="../media/image350.png"/><Relationship Id="rId7" Type="http://schemas.openxmlformats.org/officeDocument/2006/relationships/image" Target="../media/image430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0.png"/><Relationship Id="rId5" Type="http://schemas.openxmlformats.org/officeDocument/2006/relationships/image" Target="../media/image410.png"/><Relationship Id="rId4" Type="http://schemas.openxmlformats.org/officeDocument/2006/relationships/image" Target="../media/image370.png"/><Relationship Id="rId9" Type="http://schemas.openxmlformats.org/officeDocument/2006/relationships/image" Target="../media/image45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59.png"/><Relationship Id="rId3" Type="http://schemas.openxmlformats.org/officeDocument/2006/relationships/image" Target="../media/image50.png"/><Relationship Id="rId7" Type="http://schemas.openxmlformats.org/officeDocument/2006/relationships/image" Target="../media/image49.png"/><Relationship Id="rId12" Type="http://schemas.openxmlformats.org/officeDocument/2006/relationships/image" Target="../media/image58.png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57.png"/><Relationship Id="rId5" Type="http://schemas.openxmlformats.org/officeDocument/2006/relationships/image" Target="../media/image52.png"/><Relationship Id="rId10" Type="http://schemas.openxmlformats.org/officeDocument/2006/relationships/image" Target="../media/image56.png"/><Relationship Id="rId4" Type="http://schemas.openxmlformats.org/officeDocument/2006/relationships/image" Target="../media/image51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20000" y="908720"/>
            <a:ext cx="44280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u="sng" dirty="0">
                <a:solidFill>
                  <a:srgbClr val="0000FF"/>
                </a:solidFill>
              </a:rPr>
              <a:t>1. Lineární </a:t>
            </a:r>
            <a:r>
              <a:rPr lang="cs-CZ" sz="5000" b="1" u="sng" dirty="0" err="1">
                <a:solidFill>
                  <a:srgbClr val="0000FF"/>
                </a:solidFill>
              </a:rPr>
              <a:t>fce</a:t>
            </a:r>
            <a:endParaRPr lang="cs-CZ" sz="5000" b="1" u="sng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410977" y="2000398"/>
                <a:ext cx="594676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4000" b="0" i="1" smtClean="0">
                          <a:latin typeface="Cambria Math"/>
                        </a:rPr>
                        <m:t>𝑓</m:t>
                      </m:r>
                      <m:r>
                        <a:rPr lang="cs-CZ" sz="4000" b="0" i="1" smtClean="0">
                          <a:latin typeface="Cambria Math"/>
                        </a:rPr>
                        <m:t>: </m:t>
                      </m:r>
                      <m:r>
                        <a:rPr lang="cs-CZ" sz="4000" b="0" i="1" smtClean="0">
                          <a:latin typeface="Cambria Math"/>
                        </a:rPr>
                        <m:t>𝑦</m:t>
                      </m:r>
                      <m:r>
                        <a:rPr lang="cs-CZ" sz="4000" b="0" i="1" smtClean="0">
                          <a:latin typeface="Cambria Math"/>
                        </a:rPr>
                        <m:t>=</m:t>
                      </m:r>
                      <m:r>
                        <a:rPr lang="cs-CZ" sz="4000" b="0" i="1" smtClean="0">
                          <a:latin typeface="Cambria Math"/>
                        </a:rPr>
                        <m:t>𝑎𝑥</m:t>
                      </m:r>
                      <m:r>
                        <a:rPr lang="cs-CZ" sz="4000" b="0" i="1" smtClean="0">
                          <a:latin typeface="Cambria Math"/>
                        </a:rPr>
                        <m:t>+</m:t>
                      </m:r>
                      <m:r>
                        <a:rPr lang="cs-CZ" sz="4000" b="0" i="1" smtClean="0">
                          <a:latin typeface="Cambria Math"/>
                        </a:rPr>
                        <m:t>𝑏</m:t>
                      </m:r>
                      <m:r>
                        <a:rPr lang="cs-CZ" sz="4000" b="0" i="1" smtClean="0">
                          <a:latin typeface="Cambria Math"/>
                        </a:rPr>
                        <m:t>;</m:t>
                      </m:r>
                      <m:r>
                        <a:rPr lang="cs-CZ" sz="4000" i="1">
                          <a:latin typeface="Cambria Math"/>
                        </a:rPr>
                        <m:t>𝑎</m:t>
                      </m:r>
                      <m:r>
                        <a:rPr lang="cs-CZ" sz="4000" i="1">
                          <a:latin typeface="Cambria Math"/>
                        </a:rPr>
                        <m:t>, </m:t>
                      </m:r>
                      <m:r>
                        <a:rPr lang="cs-CZ" sz="4000" i="1">
                          <a:latin typeface="Cambria Math"/>
                        </a:rPr>
                        <m:t>𝑏</m:t>
                      </m:r>
                      <m:r>
                        <a:rPr lang="cs-CZ" sz="4000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cs-CZ" sz="4000" b="1">
                          <a:latin typeface="Cambria Math"/>
                          <a:ea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977" y="2000398"/>
                <a:ext cx="5946763" cy="707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424379" y="2678058"/>
                <a:ext cx="244827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40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40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4000" b="0" i="1" smtClean="0">
                          <a:latin typeface="Cambria Math"/>
                        </a:rPr>
                        <m:t>=</m:t>
                      </m:r>
                      <m:r>
                        <a:rPr lang="cs-CZ" sz="40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40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4379" y="2678058"/>
                <a:ext cx="2448272" cy="7078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408828" y="3733961"/>
                <a:ext cx="5907588" cy="2603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+2⟹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+</m:t>
                    </m:r>
                    <m:r>
                      <a:rPr lang="cs-CZ" sz="2800">
                        <a:latin typeface="Cambria Math"/>
                      </a:rPr>
                      <m:t>3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/>
                      </a:rPr>
                      <m:t>−1⟹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=−2⟹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cs-CZ" sz="2800" dirty="0"/>
                  <a:t>2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=−2</m:t>
                    </m:r>
                    <m:r>
                      <a:rPr lang="cs-CZ" sz="2800" i="1">
                        <a:latin typeface="Cambria Math"/>
                      </a:rPr>
                      <m:t>𝑥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=−2,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828" y="3733961"/>
                <a:ext cx="5907588" cy="26039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1259632" y="1993982"/>
            <a:ext cx="5400600" cy="143501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0612" y="3716527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např.: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098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6292061"/>
                  </p:ext>
                </p:extLst>
              </p:nvPr>
            </p:nvGraphicFramePr>
            <p:xfrm>
              <a:off x="683168" y="1090060"/>
              <a:ext cx="3600000" cy="970788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160000">
                      <a:extLst>
                        <a:ext uri="{9D8B030D-6E8A-4147-A177-3AD203B41FA5}">
                          <a16:colId xmlns:a16="http://schemas.microsoft.com/office/drawing/2014/main" val="2499977508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34399867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996797819"/>
                        </a:ext>
                      </a:extLst>
                    </a:gridCol>
                  </a:tblGrid>
                  <a:tr h="352653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cs-CZ" sz="1800" i="1" smtClean="0"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0644781"/>
                      </a:ext>
                    </a:extLst>
                  </a:tr>
                  <a:tr h="583347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cs-CZ" sz="180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cs-CZ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cs-CZ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800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sz="1800" i="1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cs-CZ" sz="1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sz="1800" i="1">
                                    <a:latin typeface="Cambria Math"/>
                                  </a:rPr>
                                  <m:t>−1 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85052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ulk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6292061"/>
                  </p:ext>
                </p:extLst>
              </p:nvPr>
            </p:nvGraphicFramePr>
            <p:xfrm>
              <a:off x="683168" y="1090060"/>
              <a:ext cx="3600000" cy="970788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160000">
                      <a:extLst>
                        <a:ext uri="{9D8B030D-6E8A-4147-A177-3AD203B41FA5}">
                          <a16:colId xmlns:a16="http://schemas.microsoft.com/office/drawing/2014/main" val="2499977508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34399867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99679781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2" t="-1639" r="-67042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695" t="-1639" r="-101695" b="-1672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1695" t="-1639" r="-1695" b="-1672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0644781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2" t="-62000" r="-67042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695" t="-62000" r="-101695" b="-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1695" t="-62000" r="-1695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850523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0996696"/>
                  </p:ext>
                </p:extLst>
              </p:nvPr>
            </p:nvGraphicFramePr>
            <p:xfrm>
              <a:off x="683168" y="2417796"/>
              <a:ext cx="3600000" cy="731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160000">
                      <a:extLst>
                        <a:ext uri="{9D8B030D-6E8A-4147-A177-3AD203B41FA5}">
                          <a16:colId xmlns:a16="http://schemas.microsoft.com/office/drawing/2014/main" val="2499977508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34399867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996797819"/>
                        </a:ext>
                      </a:extLst>
                    </a:gridCol>
                  </a:tblGrid>
                  <a:tr h="352653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cs-CZ" sz="1800" i="1" smtClean="0"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0644781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cs-CZ" sz="180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cs-CZ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=−2 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85052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ulka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50996696"/>
                  </p:ext>
                </p:extLst>
              </p:nvPr>
            </p:nvGraphicFramePr>
            <p:xfrm>
              <a:off x="683168" y="2417796"/>
              <a:ext cx="3600000" cy="731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160000">
                      <a:extLst>
                        <a:ext uri="{9D8B030D-6E8A-4147-A177-3AD203B41FA5}">
                          <a16:colId xmlns:a16="http://schemas.microsoft.com/office/drawing/2014/main" val="2499977508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34399867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99679781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82" t="-1639" r="-67042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95" t="-1639" r="-101695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95" t="-1639" r="-1695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064478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82" t="-103333" r="-6704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1695" t="-103333" r="-101695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1695" t="-103333" r="-1695" b="-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850523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7738050"/>
                  </p:ext>
                </p:extLst>
              </p:nvPr>
            </p:nvGraphicFramePr>
            <p:xfrm>
              <a:off x="683168" y="3561041"/>
              <a:ext cx="3600000" cy="731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160000">
                      <a:extLst>
                        <a:ext uri="{9D8B030D-6E8A-4147-A177-3AD203B41FA5}">
                          <a16:colId xmlns:a16="http://schemas.microsoft.com/office/drawing/2014/main" val="2499977508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34399867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996797819"/>
                        </a:ext>
                      </a:extLst>
                    </a:gridCol>
                  </a:tblGrid>
                  <a:tr h="352653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cs-CZ" sz="1800" i="1" smtClean="0">
                                    <a:latin typeface="Cambria Math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0644781"/>
                      </a:ext>
                    </a:extLst>
                  </a:tr>
                  <a:tr h="360000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cs-CZ" sz="180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d>
                                  <m:dPr>
                                    <m:ctrlPr>
                                      <a:rPr lang="cs-CZ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sz="1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=−2</m:t>
                                </m:r>
                                <m:r>
                                  <a:rPr lang="cs-CZ" sz="18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8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oMath>
                            </m:oMathPara>
                          </a14:m>
                          <a:endParaRPr lang="cs-CZ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5850523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67738050"/>
                  </p:ext>
                </p:extLst>
              </p:nvPr>
            </p:nvGraphicFramePr>
            <p:xfrm>
              <a:off x="683168" y="3561041"/>
              <a:ext cx="3600000" cy="7315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160000">
                      <a:extLst>
                        <a:ext uri="{9D8B030D-6E8A-4147-A177-3AD203B41FA5}">
                          <a16:colId xmlns:a16="http://schemas.microsoft.com/office/drawing/2014/main" val="2499977508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3343998679"/>
                        </a:ext>
                      </a:extLst>
                    </a:gridCol>
                    <a:gridCol w="720000">
                      <a:extLst>
                        <a:ext uri="{9D8B030D-6E8A-4147-A177-3AD203B41FA5}">
                          <a16:colId xmlns:a16="http://schemas.microsoft.com/office/drawing/2014/main" val="1996797819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2" t="-1639" r="-67042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1695" t="-1639" r="-101695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01695" t="-1639" r="-1695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064478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82" t="-103333" r="-67042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1695" t="-103333" r="-101695" b="-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01695" t="-103333" r="-1695" b="-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850523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1" name="Skupina 10"/>
          <p:cNvGrpSpPr/>
          <p:nvPr/>
        </p:nvGrpSpPr>
        <p:grpSpPr>
          <a:xfrm>
            <a:off x="4427984" y="1090644"/>
            <a:ext cx="4104456" cy="4117344"/>
            <a:chOff x="4427984" y="1090644"/>
            <a:chExt cx="4104456" cy="4117344"/>
          </a:xfrm>
        </p:grpSpPr>
        <p:pic>
          <p:nvPicPr>
            <p:cNvPr id="5" name="Obrázek 4" descr="Výřez obrazovky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1090644"/>
              <a:ext cx="4104456" cy="4117344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ovéPole 5"/>
                <p:cNvSpPr txBox="1"/>
                <p:nvPr/>
              </p:nvSpPr>
              <p:spPr>
                <a:xfrm>
                  <a:off x="4932040" y="4099083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i="1">
                            <a:latin typeface="Cambria Math" panose="02040503050406030204" pitchFamily="18" charset="0"/>
                          </a:rPr>
                          <m:t>𝑓</m:t>
                        </m:r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6" name="TextovéPole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2040" y="4099083"/>
                  <a:ext cx="432048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ovéPole 6"/>
                <p:cNvSpPr txBox="1"/>
                <p:nvPr/>
              </p:nvSpPr>
              <p:spPr>
                <a:xfrm>
                  <a:off x="4940380" y="3326674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7" name="TextovéPole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0380" y="3326674"/>
                  <a:ext cx="43204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ovéPole 7"/>
                <p:cNvSpPr txBox="1"/>
                <p:nvPr/>
              </p:nvSpPr>
              <p:spPr>
                <a:xfrm>
                  <a:off x="5580112" y="197978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8" name="TextovéPole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1979782"/>
                  <a:ext cx="43204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8858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48680"/>
            <a:ext cx="4143953" cy="49898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899592" y="5596932"/>
                <a:ext cx="7164368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je </a:t>
                </a:r>
                <a:r>
                  <a:rPr lang="cs-CZ" sz="3200" b="1" dirty="0"/>
                  <a:t>přímka různoběžná s osou </a:t>
                </a:r>
                <a14:m>
                  <m:oMath xmlns:m="http://schemas.openxmlformats.org/officeDocument/2006/math">
                    <m:r>
                      <a:rPr lang="cs-CZ" sz="3200" b="1" i="1" smtClean="0">
                        <a:latin typeface="Cambria Math"/>
                      </a:rPr>
                      <m:t>𝒚</m:t>
                    </m:r>
                  </m:oMath>
                </a14:m>
                <a:endParaRPr lang="cs-CZ" sz="3200" b="1" dirty="0"/>
              </a:p>
              <a:p>
                <a:r>
                  <a:rPr lang="cs-CZ" sz="2400" dirty="0">
                    <a:cs typeface="Times New Roman" panose="02020603050405020304" pitchFamily="18" charset="0"/>
                  </a:rPr>
                  <a:t>(k jejímu sestrojení stačí 2 body)</a:t>
                </a:r>
                <a:endParaRPr lang="cs-CZ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596932"/>
                <a:ext cx="7164368" cy="954107"/>
              </a:xfrm>
              <a:prstGeom prst="rect">
                <a:avLst/>
              </a:prstGeom>
              <a:blipFill>
                <a:blip r:embed="rId3"/>
                <a:stretch>
                  <a:fillRect l="-1787" t="-7643" b="-133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292079" y="864328"/>
                <a:ext cx="15806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79" y="864328"/>
                <a:ext cx="1580683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772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112598" y="1844634"/>
                <a:ext cx="1940725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0" i="0" smtClean="0">
                        <a:latin typeface="Cambria Math"/>
                      </a:rPr>
                      <m:t>3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598" y="1844634"/>
                <a:ext cx="1940725" cy="484876"/>
              </a:xfrm>
              <a:prstGeom prst="rect">
                <a:avLst/>
              </a:prstGeom>
              <a:blipFill rotWithShape="1">
                <a:blip r:embed="rId5"/>
                <a:stretch>
                  <a:fillRect l="-943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439588" y="2570722"/>
                <a:ext cx="1728192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𝑥</m:t>
                    </m:r>
                    <m:r>
                      <a:rPr lang="cs-CZ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9588" y="2570722"/>
                <a:ext cx="1728192" cy="483466"/>
              </a:xfrm>
              <a:prstGeom prst="rect">
                <a:avLst/>
              </a:prstGeom>
              <a:blipFill rotWithShape="1">
                <a:blip r:embed="rId6"/>
                <a:stretch>
                  <a:fillRect l="-704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090678" y="3861048"/>
                <a:ext cx="23616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=−2=0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678" y="3861048"/>
                <a:ext cx="2361642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517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785942" y="4321645"/>
                <a:ext cx="25940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=−2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+0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942" y="4321645"/>
                <a:ext cx="2594036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469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5982913" y="295630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979680" y="36401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1738755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519" y="1556792"/>
            <a:ext cx="3510453" cy="41868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439475" y="1800000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75" y="1800000"/>
                <a:ext cx="144016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40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endParaRPr lang="cs-CZ" sz="4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4390" t="-14655" b="-370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5850944" y="355102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180117" y="14029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071936" y="5796024"/>
            <a:ext cx="2193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rostoucí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393900" y="5301208"/>
                <a:ext cx="11010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900" y="5301208"/>
                <a:ext cx="1101015" cy="276999"/>
              </a:xfrm>
              <a:prstGeom prst="rect">
                <a:avLst/>
              </a:prstGeom>
              <a:blipFill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920934" y="2169911"/>
                <a:ext cx="186001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+2</m:t>
                      </m:r>
                      <m:r>
                        <a:rPr lang="cs-CZ" sz="1200" b="1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934" y="2169911"/>
                <a:ext cx="1860019" cy="276999"/>
              </a:xfrm>
              <a:prstGeom prst="rect">
                <a:avLst/>
              </a:prstGeom>
              <a:blipFill>
                <a:blip r:embed="rId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063997" y="2423795"/>
                <a:ext cx="1139939" cy="359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/>
                      </a:rPr>
                      <m:t>+</m:t>
                    </m:r>
                  </m:oMath>
                </a14:m>
                <a:r>
                  <a:rPr lang="cs-CZ" sz="1200" dirty="0"/>
                  <a:t>1</a:t>
                </a: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3997" y="2423795"/>
                <a:ext cx="1139939" cy="359073"/>
              </a:xfrm>
              <a:prstGeom prst="rect">
                <a:avLst/>
              </a:prstGeom>
              <a:blipFill>
                <a:blip r:embed="rId10"/>
                <a:stretch>
                  <a:fillRect b="-33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2027472" y="4762080"/>
                <a:ext cx="1382795" cy="35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0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7472" y="4762080"/>
                <a:ext cx="1382795" cy="3581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730057" y="4096971"/>
                <a:ext cx="1206915" cy="35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/>
                      </a:rPr>
                      <m:t>−2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057" y="4096971"/>
                <a:ext cx="1206915" cy="3581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2956465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501598"/>
            <a:ext cx="3548558" cy="42677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40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endParaRPr lang="cs-CZ" sz="4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4390" t="-14655" b="-370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/>
          <p:cNvSpPr txBox="1"/>
          <p:nvPr/>
        </p:nvSpPr>
        <p:spPr>
          <a:xfrm>
            <a:off x="5876904" y="3539897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340999" y="2632952"/>
                <a:ext cx="20245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+3=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99" y="2632952"/>
                <a:ext cx="2024509" cy="276999"/>
              </a:xfrm>
              <a:prstGeom prst="rect">
                <a:avLst/>
              </a:prstGeom>
              <a:blipFill>
                <a:blip r:embed="rId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4547458" y="5151292"/>
                <a:ext cx="14083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458" y="5151292"/>
                <a:ext cx="1408320" cy="276999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5177719" y="2912874"/>
                <a:ext cx="1398370" cy="35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/>
                      </a:rPr>
                      <m:t>+2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719" y="2912874"/>
                <a:ext cx="1398370" cy="3581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4406701" y="3985395"/>
                <a:ext cx="1101015" cy="359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701" y="3985395"/>
                <a:ext cx="1101015" cy="35907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2580222" y="4000017"/>
                <a:ext cx="1450700" cy="35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/>
                      </a:rPr>
                      <m:t>−2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222" y="4000017"/>
                <a:ext cx="1450700" cy="3581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846368" y="1332000"/>
                <a:ext cx="23686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368" y="1332000"/>
                <a:ext cx="2368669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6618457" y="1800000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32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8457" y="1800000"/>
                <a:ext cx="144016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3071936" y="5796024"/>
            <a:ext cx="2193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klesající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180117" y="140290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85115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40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endParaRPr lang="cs-CZ" sz="4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4390" t="-14655" b="-370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625547" y="5726613"/>
            <a:ext cx="2508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FF"/>
                </a:solidFill>
              </a:rPr>
              <a:t>konstantní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644008" y="2155660"/>
                <a:ext cx="15806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=3=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155660"/>
                <a:ext cx="1580683" cy="276999"/>
              </a:xfrm>
              <a:prstGeom prst="rect">
                <a:avLst/>
              </a:prstGeom>
              <a:blipFill>
                <a:blip r:embed="rId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644008" y="3040579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=0=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+0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040579"/>
                <a:ext cx="1728192" cy="276999"/>
              </a:xfrm>
              <a:prstGeom prst="rect">
                <a:avLst/>
              </a:prstGeom>
              <a:blipFill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644007" y="3861048"/>
                <a:ext cx="21602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=−1=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7" y="3861048"/>
                <a:ext cx="2160241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ovéPole 19"/>
          <p:cNvSpPr txBox="1"/>
          <p:nvPr/>
        </p:nvSpPr>
        <p:spPr>
          <a:xfrm>
            <a:off x="5984772" y="340851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1439475" y="1800000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75" y="1800000"/>
                <a:ext cx="144016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4482204" y="5541946"/>
                <a:ext cx="377999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je </a:t>
                </a:r>
                <a:r>
                  <a:rPr lang="cs-CZ" sz="2800" b="1" dirty="0"/>
                  <a:t>přímka</a:t>
                </a:r>
              </a:p>
              <a:p>
                <a:r>
                  <a:rPr lang="cs-CZ" sz="2800" b="1" dirty="0"/>
                  <a:t>rovnoběžná s osou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latin typeface="Cambria Math"/>
                      </a:rPr>
                      <m:t>𝒙</m:t>
                    </m:r>
                  </m:oMath>
                </a14:m>
                <a:endParaRPr lang="cs-CZ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204" y="5541946"/>
                <a:ext cx="3779992" cy="954107"/>
              </a:xfrm>
              <a:prstGeom prst="rect">
                <a:avLst/>
              </a:prstGeom>
              <a:blipFill>
                <a:blip r:embed="rId12"/>
                <a:stretch>
                  <a:fillRect l="-3226" t="-5732" b="-17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4644006" y="2555821"/>
                <a:ext cx="15806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=2=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6" y="2555821"/>
                <a:ext cx="1580683" cy="276999"/>
              </a:xfrm>
              <a:prstGeom prst="rect">
                <a:avLst/>
              </a:prstGeom>
              <a:blipFill>
                <a:blip r:embed="rId1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47933" y="2372151"/>
                <a:ext cx="26127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sz="2800" i="1">
                        <a:latin typeface="Cambria Math"/>
                      </a:rPr>
                      <m:t>𝑏</m:t>
                    </m:r>
                    <m:r>
                      <a:rPr lang="cs-CZ" sz="28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>
                        <a:latin typeface="Cambria Math"/>
                        <a:ea typeface="Cambria Math"/>
                      </a:rPr>
                      <m:t>𝐑</m:t>
                    </m:r>
                  </m:oMath>
                </a14:m>
                <a:r>
                  <a:rPr lang="cs-CZ" sz="2800" b="1" dirty="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933" y="2372151"/>
                <a:ext cx="2612763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611560" y="2350744"/>
            <a:ext cx="2649136" cy="115026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Obrázek 3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069" y="1458105"/>
            <a:ext cx="3477110" cy="41249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5385301" y="2158358"/>
                <a:ext cx="15806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=3=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301" y="2158358"/>
                <a:ext cx="1580683" cy="276999"/>
              </a:xfrm>
              <a:prstGeom prst="rect">
                <a:avLst/>
              </a:prstGeom>
              <a:blipFill>
                <a:blip r:embed="rId1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5385301" y="3043277"/>
                <a:ext cx="17281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=0=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+0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301" y="3043277"/>
                <a:ext cx="1728192" cy="276999"/>
              </a:xfrm>
              <a:prstGeom prst="rect">
                <a:avLst/>
              </a:prstGeom>
              <a:blipFill>
                <a:blip r:embed="rId1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5385300" y="3863746"/>
                <a:ext cx="21602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=−1=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300" y="3863746"/>
                <a:ext cx="2160241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ovéPole 40"/>
          <p:cNvSpPr txBox="1"/>
          <p:nvPr/>
        </p:nvSpPr>
        <p:spPr>
          <a:xfrm>
            <a:off x="5984772" y="34108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5385299" y="2558519"/>
                <a:ext cx="15806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=2=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299" y="2558519"/>
                <a:ext cx="1580683" cy="276999"/>
              </a:xfrm>
              <a:prstGeom prst="rect">
                <a:avLst/>
              </a:prstGeom>
              <a:blipFill>
                <a:blip r:embed="rId1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5385300" y="4397184"/>
                <a:ext cx="194421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=−4=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cs-CZ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300" y="4397184"/>
                <a:ext cx="1944217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25844" y="2885295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2800" i="1">
                          <a:latin typeface="Cambria Math"/>
                        </a:rPr>
                        <m:t>=</m:t>
                      </m:r>
                      <m:r>
                        <a:rPr lang="cs-CZ" sz="2800" b="1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44" y="2885295"/>
                <a:ext cx="1656184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71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868" y="1340767"/>
            <a:ext cx="3453295" cy="41582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70000" y="595364"/>
                <a:ext cx="482787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40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𝒃</m:t>
                    </m:r>
                  </m:oMath>
                </a14:m>
                <a:endParaRPr lang="cs-CZ" sz="4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000" y="595364"/>
                <a:ext cx="4827872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4545" t="-14655" b="-370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6135242" y="334144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466515" y="120546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763688" y="5597396"/>
                <a:ext cx="60486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𝒃</m:t>
                        </m:r>
                      </m:e>
                    </m:d>
                  </m:oMath>
                </a14:m>
                <a:r>
                  <a:rPr lang="cs-CZ" sz="3200" b="1" dirty="0">
                    <a:solidFill>
                      <a:srgbClr val="0070C0"/>
                    </a:solidFill>
                  </a:rPr>
                  <a:t> … průsečík </a:t>
                </a:r>
                <a:r>
                  <a:rPr lang="cs-CZ" sz="2800" dirty="0"/>
                  <a:t>grafu </a:t>
                </a:r>
                <a:r>
                  <a:rPr lang="cs-CZ" sz="2800" dirty="0" err="1"/>
                  <a:t>fce</a:t>
                </a:r>
                <a:r>
                  <a:rPr lang="cs-CZ" sz="3200" dirty="0"/>
                  <a:t> </a:t>
                </a:r>
                <a:r>
                  <a:rPr lang="cs-CZ" sz="3200" b="1" dirty="0">
                    <a:solidFill>
                      <a:srgbClr val="0070C0"/>
                    </a:solidFill>
                  </a:rPr>
                  <a:t>s osou </a:t>
                </a:r>
                <a14:m>
                  <m:oMath xmlns:m="http://schemas.openxmlformats.org/officeDocument/2006/math">
                    <m:r>
                      <a:rPr lang="cs-CZ" sz="32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</m:oMath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5597396"/>
                <a:ext cx="6048672" cy="584775"/>
              </a:xfrm>
              <a:prstGeom prst="rect">
                <a:avLst/>
              </a:prstGeom>
              <a:blipFill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436096" y="1706274"/>
                <a:ext cx="12186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+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706274"/>
                <a:ext cx="1218639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5174064" y="2381678"/>
                <a:ext cx="1423345" cy="354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/>
                      </a:rPr>
                      <m:t>+</m:t>
                    </m:r>
                    <m:r>
                      <a:rPr lang="cs-CZ" sz="1200" b="1" i="0" smtClean="0">
                        <a:solidFill>
                          <a:srgbClr val="C00000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064" y="2381678"/>
                <a:ext cx="1423345" cy="35400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915816" y="4437112"/>
                <a:ext cx="1301641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437112"/>
                <a:ext cx="1301641" cy="353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188973" y="4653263"/>
                <a:ext cx="18312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=−2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=−2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/>
                        </a:rPr>
                        <m:t>+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973" y="4653263"/>
                <a:ext cx="1831299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632932" y="4078643"/>
                <a:ext cx="15806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932" y="4078643"/>
                <a:ext cx="1580683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14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597" y="939287"/>
            <a:ext cx="4172533" cy="4949881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20000" y="908720"/>
            <a:ext cx="39845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00FF"/>
                </a:solidFill>
              </a:rPr>
              <a:t>1.1 Konstantní </a:t>
            </a:r>
            <a:r>
              <a:rPr lang="cs-CZ" sz="4000" b="1" u="sng" dirty="0" err="1">
                <a:solidFill>
                  <a:srgbClr val="0000FF"/>
                </a:solidFill>
              </a:rPr>
              <a:t>fce</a:t>
            </a:r>
            <a:endParaRPr lang="cs-CZ" sz="4000" b="1" u="sng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20000" y="2160000"/>
                <a:ext cx="295232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𝒃</m:t>
                      </m:r>
                      <m:r>
                        <a:rPr lang="cs-CZ" sz="3200" b="1" i="1" smtClean="0">
                          <a:latin typeface="Cambria Math" panose="02040503050406030204" pitchFamily="18" charset="0"/>
                        </a:rPr>
                        <m:t>; </m:t>
                      </m:r>
                    </m:oMath>
                  </m:oMathPara>
                </a14:m>
                <a:endParaRPr lang="cs-CZ" sz="3200" b="1" dirty="0"/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𝑏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</m:oMath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2160000"/>
                <a:ext cx="2952328" cy="1077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20000" y="3312000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3312000"/>
                <a:ext cx="244827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848755" y="1835342"/>
                <a:ext cx="15806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755" y="1835342"/>
                <a:ext cx="1580683" cy="369332"/>
              </a:xfrm>
              <a:prstGeom prst="rect">
                <a:avLst/>
              </a:prstGeom>
              <a:blipFill>
                <a:blip r:embed="rId5"/>
                <a:stretch>
                  <a:fillRect l="-1154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848755" y="2257936"/>
                <a:ext cx="19407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755" y="2257936"/>
                <a:ext cx="1940725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627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848755" y="3033141"/>
                <a:ext cx="17281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755" y="3033141"/>
                <a:ext cx="1728192" cy="369332"/>
              </a:xfrm>
              <a:prstGeom prst="rect">
                <a:avLst/>
              </a:prstGeom>
              <a:blipFill>
                <a:blip r:embed="rId7"/>
                <a:stretch>
                  <a:fillRect l="-1056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871553" y="3789040"/>
                <a:ext cx="15806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553" y="3789040"/>
                <a:ext cx="1580683" cy="369332"/>
              </a:xfrm>
              <a:prstGeom prst="rect">
                <a:avLst/>
              </a:prstGeom>
              <a:blipFill>
                <a:blip r:embed="rId8"/>
                <a:stretch>
                  <a:fillRect l="-1154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871552" y="4581128"/>
                <a:ext cx="15806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552" y="4581128"/>
                <a:ext cx="1580683" cy="369332"/>
              </a:xfrm>
              <a:prstGeom prst="rect">
                <a:avLst/>
              </a:prstGeom>
              <a:blipFill>
                <a:blip r:embed="rId9"/>
                <a:stretch>
                  <a:fillRect l="-1154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7639097" y="331634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635864" y="724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720000" y="5044534"/>
                <a:ext cx="377999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je </a:t>
                </a:r>
                <a:r>
                  <a:rPr lang="cs-CZ" sz="3200" b="1" dirty="0"/>
                  <a:t>přímka</a:t>
                </a:r>
              </a:p>
              <a:p>
                <a:r>
                  <a:rPr lang="cs-CZ" sz="3200" b="1" dirty="0"/>
                  <a:t>rovnoběžná s osou </a:t>
                </a:r>
                <a14:m>
                  <m:oMath xmlns:m="http://schemas.openxmlformats.org/officeDocument/2006/math">
                    <m:r>
                      <a:rPr lang="cs-CZ" sz="3200" b="1" i="1" smtClean="0">
                        <a:latin typeface="Cambria Math"/>
                      </a:rPr>
                      <m:t>𝒙</m:t>
                    </m:r>
                  </m:oMath>
                </a14:m>
                <a:endParaRPr lang="cs-CZ" sz="28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5044534"/>
                <a:ext cx="3779992" cy="1077218"/>
              </a:xfrm>
              <a:prstGeom prst="rect">
                <a:avLst/>
              </a:prstGeom>
              <a:blipFill rotWithShape="1">
                <a:blip r:embed="rId10"/>
                <a:stretch>
                  <a:fillRect l="-4032" t="-7386" b="-187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360048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619" y="913566"/>
            <a:ext cx="4132522" cy="500132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20000" y="908720"/>
            <a:ext cx="4572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00FF"/>
                </a:solidFill>
              </a:rPr>
              <a:t>1.2 Přímá úměrnost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20000" y="2160000"/>
                <a:ext cx="348048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𝒂𝒙</m:t>
                      </m:r>
                    </m:oMath>
                  </m:oMathPara>
                </a14:m>
                <a:endParaRPr lang="cs-CZ" sz="3200" b="1" dirty="0"/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2160000"/>
                <a:ext cx="3480480" cy="10772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20000" y="3312000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3312000"/>
                <a:ext cx="244827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720000" y="4725144"/>
            <a:ext cx="40680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grafem </a:t>
            </a:r>
            <a:r>
              <a:rPr lang="cs-CZ" sz="2800" dirty="0" err="1"/>
              <a:t>fce</a:t>
            </a:r>
            <a:r>
              <a:rPr lang="cs-CZ" sz="2800" dirty="0"/>
              <a:t> je </a:t>
            </a:r>
            <a:r>
              <a:rPr lang="cs-CZ" sz="3200" b="1" dirty="0"/>
              <a:t>přímka</a:t>
            </a:r>
          </a:p>
          <a:p>
            <a:r>
              <a:rPr lang="cs-CZ" sz="3200" b="1" dirty="0"/>
              <a:t>procházející počátkem </a:t>
            </a:r>
            <a:r>
              <a:rPr lang="cs-CZ" sz="2800" dirty="0"/>
              <a:t>souřadné soustavy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848755" y="1061541"/>
                <a:ext cx="13236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=2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755" y="1061541"/>
                <a:ext cx="1323645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917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068899" y="1975334"/>
                <a:ext cx="11755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899" y="1975334"/>
                <a:ext cx="1175509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563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175165" y="2832876"/>
                <a:ext cx="1285267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165" y="2832876"/>
                <a:ext cx="1285267" cy="483466"/>
              </a:xfrm>
              <a:prstGeom prst="rect">
                <a:avLst/>
              </a:prstGeom>
              <a:blipFill rotWithShape="1">
                <a:blip r:embed="rId7"/>
                <a:stretch>
                  <a:fillRect l="-948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7178479" y="3718257"/>
                <a:ext cx="1434634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i="1">
                        <a:latin typeface="Cambria Math"/>
                      </a:rPr>
                      <m:t>𝑥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479" y="3718257"/>
                <a:ext cx="1434634" cy="483466"/>
              </a:xfrm>
              <a:prstGeom prst="rect">
                <a:avLst/>
              </a:prstGeom>
              <a:blipFill rotWithShape="1">
                <a:blip r:embed="rId8"/>
                <a:stretch>
                  <a:fillRect l="-1277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331753" y="4725144"/>
                <a:ext cx="15806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=−3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753" y="4725144"/>
                <a:ext cx="158068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158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7768420" y="331634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779880" y="7289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2915263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ázek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7006" y="1262357"/>
            <a:ext cx="3454823" cy="41811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6491881" y="1316267"/>
                <a:ext cx="159028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=2</m:t>
                    </m:r>
                    <m:r>
                      <a:rPr lang="cs-CZ" sz="12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=2</m:t>
                    </m:r>
                    <m:r>
                      <a:rPr lang="cs-CZ" sz="1200" i="1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cs-CZ" sz="1200" b="1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881" y="1316267"/>
                <a:ext cx="1590289" cy="276999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632870" y="2170586"/>
                <a:ext cx="15861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870" y="2170586"/>
                <a:ext cx="1586171" cy="276999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6806801" y="2872876"/>
                <a:ext cx="1730398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200" b="0" i="1" smtClean="0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200" i="1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6801" y="2872876"/>
                <a:ext cx="1730398" cy="353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ovéPole 29"/>
              <p:cNvSpPr txBox="1"/>
              <p:nvPr/>
            </p:nvSpPr>
            <p:spPr>
              <a:xfrm>
                <a:off x="6514932" y="4207411"/>
                <a:ext cx="1886773" cy="35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200" i="1">
                        <a:latin typeface="Cambria Math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2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2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cs-CZ" sz="1200" b="1" dirty="0">
                    <a:solidFill>
                      <a:srgbClr val="C00000"/>
                    </a:solidFill>
                  </a:rPr>
                  <a:t> </a:t>
                </a:r>
                <a:endParaRPr lang="cs-CZ" sz="1200" b="1" dirty="0"/>
              </a:p>
            </p:txBody>
          </p:sp>
        </mc:Choice>
        <mc:Fallback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932" y="4207411"/>
                <a:ext cx="1886773" cy="353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ovéPole 30"/>
              <p:cNvSpPr txBox="1"/>
              <p:nvPr/>
            </p:nvSpPr>
            <p:spPr>
              <a:xfrm>
                <a:off x="6187575" y="5000869"/>
                <a:ext cx="20016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=−3</m:t>
                      </m:r>
                      <m:r>
                        <a:rPr lang="cs-CZ" sz="1200" b="0" i="1" smtClean="0">
                          <a:latin typeface="Cambria Math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cs-CZ" sz="1200" b="1" dirty="0"/>
              </a:p>
            </p:txBody>
          </p:sp>
        </mc:Choice>
        <mc:Fallback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7575" y="5000869"/>
                <a:ext cx="2001625" cy="276999"/>
              </a:xfrm>
              <a:prstGeom prst="rect">
                <a:avLst/>
              </a:prstGeom>
              <a:blipFill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40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cs-CZ" sz="4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877" y="601216"/>
                <a:ext cx="5004245" cy="707886"/>
              </a:xfrm>
              <a:prstGeom prst="rect">
                <a:avLst/>
              </a:prstGeom>
              <a:blipFill>
                <a:blip r:embed="rId8"/>
                <a:stretch>
                  <a:fillRect l="-4390" t="-14655" b="-370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811618" y="5747142"/>
            <a:ext cx="3582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FF"/>
                </a:solidFill>
              </a:rPr>
              <a:t>přímá úměrnost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</a:rPr>
                      <m:t>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𝒃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1332000"/>
                <a:ext cx="2368669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1439475" y="1800000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75" y="1800000"/>
                <a:ext cx="144016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ovéPole 33"/>
          <p:cNvSpPr txBox="1"/>
          <p:nvPr/>
        </p:nvSpPr>
        <p:spPr>
          <a:xfrm>
            <a:off x="4482204" y="5541946"/>
            <a:ext cx="4194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grafem </a:t>
            </a:r>
            <a:r>
              <a:rPr lang="cs-CZ" sz="2800" dirty="0" err="1"/>
              <a:t>fce</a:t>
            </a:r>
            <a:r>
              <a:rPr lang="cs-CZ" sz="2800" dirty="0"/>
              <a:t> je </a:t>
            </a:r>
            <a:r>
              <a:rPr lang="cs-CZ" sz="2800" b="1" dirty="0"/>
              <a:t>přímka</a:t>
            </a:r>
          </a:p>
          <a:p>
            <a:r>
              <a:rPr lang="cs-CZ" sz="2800" b="1" dirty="0"/>
              <a:t>procházející počátkem </a:t>
            </a:r>
            <a:r>
              <a:rPr lang="cs-CZ" sz="2800" dirty="0"/>
              <a:t>s. s. </a:t>
            </a:r>
            <a:endParaRPr lang="cs-CZ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617984" y="2358544"/>
                <a:ext cx="19849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cs-CZ" sz="2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84" y="2358544"/>
                <a:ext cx="198494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611560" y="2350745"/>
            <a:ext cx="2493704" cy="151030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7984" y="3278944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2800" i="1">
                          <a:latin typeface="Cambria Math"/>
                        </a:rPr>
                        <m:t>=</m:t>
                      </m:r>
                      <m:r>
                        <a:rPr lang="cs-CZ" sz="2800" b="1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984" y="3278944"/>
                <a:ext cx="165618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036493" y="2816418"/>
                <a:ext cx="20518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cs-CZ" sz="2800" b="1">
                          <a:latin typeface="Cambria Math"/>
                          <a:ea typeface="Cambria Math"/>
                        </a:rPr>
                        <m:t>𝐑</m:t>
                      </m:r>
                      <m:r>
                        <a:rPr lang="cs-CZ" sz="2800" b="1" i="0" smtClean="0">
                          <a:latin typeface="Cambria Math" panose="02040503050406030204" pitchFamily="18" charset="0"/>
                          <a:ea typeface="Cambria Math"/>
                        </a:rPr>
                        <m:t>, 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800" i="1">
                          <a:latin typeface="Cambria Math"/>
                          <a:ea typeface="Cambria Math"/>
                        </a:rPr>
                        <m:t>≠0</m:t>
                      </m:r>
                    </m:oMath>
                  </m:oMathPara>
                </a14:m>
                <a:endParaRPr lang="cs-CZ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493" y="2816418"/>
                <a:ext cx="2051859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6933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</TotalTime>
  <Words>262</Words>
  <Application>Microsoft Office PowerPoint</Application>
  <PresentationFormat>Předvádění na obrazovce (4:3)</PresentationFormat>
  <Paragraphs>139</Paragraphs>
  <Slides>10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Karin</dc:creator>
  <cp:lastModifiedBy>Karin Poláčková</cp:lastModifiedBy>
  <cp:revision>82</cp:revision>
  <dcterms:created xsi:type="dcterms:W3CDTF">2014-11-21T16:43:39Z</dcterms:created>
  <dcterms:modified xsi:type="dcterms:W3CDTF">2017-02-23T21:51:05Z</dcterms:modified>
</cp:coreProperties>
</file>