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75" r:id="rId3"/>
    <p:sldId id="258" r:id="rId4"/>
    <p:sldId id="264" r:id="rId5"/>
    <p:sldId id="265" r:id="rId6"/>
    <p:sldId id="266" r:id="rId7"/>
    <p:sldId id="267" r:id="rId8"/>
    <p:sldId id="268" r:id="rId9"/>
    <p:sldId id="269" r:id="rId10"/>
    <p:sldId id="272" r:id="rId11"/>
    <p:sldId id="271" r:id="rId12"/>
    <p:sldId id="273" r:id="rId13"/>
    <p:sldId id="261" r:id="rId14"/>
    <p:sldId id="274" r:id="rId15"/>
    <p:sldId id="276" r:id="rId16"/>
    <p:sldId id="277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26" y="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EF9AF-23B9-406B-8865-501319860D7C}" type="datetimeFigureOut">
              <a:rPr lang="cs-CZ" smtClean="0"/>
              <a:t>13.06.2017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E22BA-CE8F-4649-9E09-583FB38379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9216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EF9AF-23B9-406B-8865-501319860D7C}" type="datetimeFigureOut">
              <a:rPr lang="cs-CZ" smtClean="0"/>
              <a:t>13.06.2017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E22BA-CE8F-4649-9E09-583FB38379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3682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EF9AF-23B9-406B-8865-501319860D7C}" type="datetimeFigureOut">
              <a:rPr lang="cs-CZ" smtClean="0"/>
              <a:t>13.06.2017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E22BA-CE8F-4649-9E09-583FB38379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4173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EF9AF-23B9-406B-8865-501319860D7C}" type="datetimeFigureOut">
              <a:rPr lang="cs-CZ" smtClean="0"/>
              <a:t>13.06.2017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E22BA-CE8F-4649-9E09-583FB38379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9942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EF9AF-23B9-406B-8865-501319860D7C}" type="datetimeFigureOut">
              <a:rPr lang="cs-CZ" smtClean="0"/>
              <a:t>13.06.2017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E22BA-CE8F-4649-9E09-583FB38379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1260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EF9AF-23B9-406B-8865-501319860D7C}" type="datetimeFigureOut">
              <a:rPr lang="cs-CZ" smtClean="0"/>
              <a:t>13.06.2017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E22BA-CE8F-4649-9E09-583FB38379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1156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EF9AF-23B9-406B-8865-501319860D7C}" type="datetimeFigureOut">
              <a:rPr lang="cs-CZ" smtClean="0"/>
              <a:t>13.06.2017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E22BA-CE8F-4649-9E09-583FB38379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897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EF9AF-23B9-406B-8865-501319860D7C}" type="datetimeFigureOut">
              <a:rPr lang="cs-CZ" smtClean="0"/>
              <a:t>13.06.2017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E22BA-CE8F-4649-9E09-583FB38379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8067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EF9AF-23B9-406B-8865-501319860D7C}" type="datetimeFigureOut">
              <a:rPr lang="cs-CZ" smtClean="0"/>
              <a:t>13.06.2017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E22BA-CE8F-4649-9E09-583FB38379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5180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EF9AF-23B9-406B-8865-501319860D7C}" type="datetimeFigureOut">
              <a:rPr lang="cs-CZ" smtClean="0"/>
              <a:t>13.06.2017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E22BA-CE8F-4649-9E09-583FB38379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5346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EF9AF-23B9-406B-8865-501319860D7C}" type="datetimeFigureOut">
              <a:rPr lang="cs-CZ" smtClean="0"/>
              <a:t>13.06.2017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E22BA-CE8F-4649-9E09-583FB38379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705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EF9AF-23B9-406B-8865-501319860D7C}" type="datetimeFigureOut">
              <a:rPr lang="cs-CZ" smtClean="0"/>
              <a:t>13.06.2017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E22BA-CE8F-4649-9E09-583FB38379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213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tmp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png"/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2.png"/><Relationship Id="rId13" Type="http://schemas.openxmlformats.org/officeDocument/2006/relationships/image" Target="../media/image97.png"/><Relationship Id="rId18" Type="http://schemas.openxmlformats.org/officeDocument/2006/relationships/image" Target="../media/image88.png"/><Relationship Id="rId26" Type="http://schemas.openxmlformats.org/officeDocument/2006/relationships/image" Target="../media/image109.png"/><Relationship Id="rId3" Type="http://schemas.openxmlformats.org/officeDocument/2006/relationships/image" Target="../media/image87.png"/><Relationship Id="rId21" Type="http://schemas.openxmlformats.org/officeDocument/2006/relationships/image" Target="../media/image105.png"/><Relationship Id="rId7" Type="http://schemas.openxmlformats.org/officeDocument/2006/relationships/image" Target="../media/image91.png"/><Relationship Id="rId12" Type="http://schemas.openxmlformats.org/officeDocument/2006/relationships/image" Target="../media/image96.png"/><Relationship Id="rId17" Type="http://schemas.openxmlformats.org/officeDocument/2006/relationships/image" Target="../media/image101.png"/><Relationship Id="rId25" Type="http://schemas.openxmlformats.org/officeDocument/2006/relationships/image" Target="../media/image104.png"/><Relationship Id="rId2" Type="http://schemas.openxmlformats.org/officeDocument/2006/relationships/image" Target="../media/image3.tmp"/><Relationship Id="rId16" Type="http://schemas.openxmlformats.org/officeDocument/2006/relationships/image" Target="../media/image100.png"/><Relationship Id="rId20" Type="http://schemas.openxmlformats.org/officeDocument/2006/relationships/image" Target="../media/image10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70.png"/><Relationship Id="rId11" Type="http://schemas.openxmlformats.org/officeDocument/2006/relationships/image" Target="../media/image95.png"/><Relationship Id="rId24" Type="http://schemas.openxmlformats.org/officeDocument/2006/relationships/image" Target="../media/image108.png"/><Relationship Id="rId5" Type="http://schemas.openxmlformats.org/officeDocument/2006/relationships/image" Target="../media/image90.png"/><Relationship Id="rId15" Type="http://schemas.openxmlformats.org/officeDocument/2006/relationships/image" Target="../media/image99.png"/><Relationship Id="rId23" Type="http://schemas.openxmlformats.org/officeDocument/2006/relationships/image" Target="../media/image107.png"/><Relationship Id="rId10" Type="http://schemas.openxmlformats.org/officeDocument/2006/relationships/image" Target="../media/image94.png"/><Relationship Id="rId19" Type="http://schemas.openxmlformats.org/officeDocument/2006/relationships/image" Target="../media/image102.png"/><Relationship Id="rId4" Type="http://schemas.openxmlformats.org/officeDocument/2006/relationships/image" Target="../media/image89.png"/><Relationship Id="rId9" Type="http://schemas.openxmlformats.org/officeDocument/2006/relationships/image" Target="../media/image93.png"/><Relationship Id="rId14" Type="http://schemas.openxmlformats.org/officeDocument/2006/relationships/image" Target="../media/image98.png"/><Relationship Id="rId22" Type="http://schemas.openxmlformats.org/officeDocument/2006/relationships/image" Target="../media/image10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7.png"/><Relationship Id="rId13" Type="http://schemas.openxmlformats.org/officeDocument/2006/relationships/image" Target="../media/image122.png"/><Relationship Id="rId26" Type="http://schemas.openxmlformats.org/officeDocument/2006/relationships/image" Target="../media/image135.png"/><Relationship Id="rId3" Type="http://schemas.openxmlformats.org/officeDocument/2006/relationships/image" Target="../media/image111.tmp"/><Relationship Id="rId7" Type="http://schemas.openxmlformats.org/officeDocument/2006/relationships/image" Target="../media/image116.png"/><Relationship Id="rId12" Type="http://schemas.openxmlformats.org/officeDocument/2006/relationships/image" Target="../media/image121.png"/><Relationship Id="rId17" Type="http://schemas.openxmlformats.org/officeDocument/2006/relationships/image" Target="../media/image126.png"/><Relationship Id="rId25" Type="http://schemas.openxmlformats.org/officeDocument/2006/relationships/image" Target="../media/image134.png"/><Relationship Id="rId2" Type="http://schemas.openxmlformats.org/officeDocument/2006/relationships/image" Target="../media/image110.png"/><Relationship Id="rId16" Type="http://schemas.openxmlformats.org/officeDocument/2006/relationships/image" Target="../media/image125.png"/><Relationship Id="rId29" Type="http://schemas.openxmlformats.org/officeDocument/2006/relationships/image" Target="../media/image1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3.png"/><Relationship Id="rId11" Type="http://schemas.openxmlformats.org/officeDocument/2006/relationships/image" Target="../media/image120.png"/><Relationship Id="rId24" Type="http://schemas.openxmlformats.org/officeDocument/2006/relationships/image" Target="../media/image133.png"/><Relationship Id="rId5" Type="http://schemas.openxmlformats.org/officeDocument/2006/relationships/image" Target="../media/image115.png"/><Relationship Id="rId15" Type="http://schemas.openxmlformats.org/officeDocument/2006/relationships/image" Target="../media/image124.png"/><Relationship Id="rId23" Type="http://schemas.openxmlformats.org/officeDocument/2006/relationships/image" Target="../media/image130.png"/><Relationship Id="rId28" Type="http://schemas.openxmlformats.org/officeDocument/2006/relationships/image" Target="../media/image102.png"/><Relationship Id="rId10" Type="http://schemas.openxmlformats.org/officeDocument/2006/relationships/image" Target="../media/image119.png"/><Relationship Id="rId31" Type="http://schemas.openxmlformats.org/officeDocument/2006/relationships/image" Target="../media/image128.png"/><Relationship Id="rId4" Type="http://schemas.openxmlformats.org/officeDocument/2006/relationships/image" Target="../media/image114.png"/><Relationship Id="rId9" Type="http://schemas.openxmlformats.org/officeDocument/2006/relationships/image" Target="../media/image118.png"/><Relationship Id="rId14" Type="http://schemas.openxmlformats.org/officeDocument/2006/relationships/image" Target="../media/image123.png"/><Relationship Id="rId27" Type="http://schemas.openxmlformats.org/officeDocument/2006/relationships/image" Target="../media/image88.png"/><Relationship Id="rId30" Type="http://schemas.openxmlformats.org/officeDocument/2006/relationships/image" Target="../media/image12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6.png"/><Relationship Id="rId13" Type="http://schemas.openxmlformats.org/officeDocument/2006/relationships/image" Target="../media/image144.png"/><Relationship Id="rId18" Type="http://schemas.openxmlformats.org/officeDocument/2006/relationships/image" Target="../media/image149.png"/><Relationship Id="rId3" Type="http://schemas.openxmlformats.org/officeDocument/2006/relationships/image" Target="../media/image129.png"/><Relationship Id="rId21" Type="http://schemas.openxmlformats.org/officeDocument/2006/relationships/image" Target="../media/image152.png"/><Relationship Id="rId7" Type="http://schemas.openxmlformats.org/officeDocument/2006/relationships/image" Target="../media/image132.png"/><Relationship Id="rId12" Type="http://schemas.openxmlformats.org/officeDocument/2006/relationships/image" Target="../media/image143.png"/><Relationship Id="rId17" Type="http://schemas.openxmlformats.org/officeDocument/2006/relationships/image" Target="../media/image148.png"/><Relationship Id="rId2" Type="http://schemas.openxmlformats.org/officeDocument/2006/relationships/image" Target="../media/image112.tmp"/><Relationship Id="rId16" Type="http://schemas.openxmlformats.org/officeDocument/2006/relationships/image" Target="../media/image147.png"/><Relationship Id="rId20" Type="http://schemas.openxmlformats.org/officeDocument/2006/relationships/image" Target="../media/image15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1.png"/><Relationship Id="rId11" Type="http://schemas.openxmlformats.org/officeDocument/2006/relationships/image" Target="../media/image142.png"/><Relationship Id="rId24" Type="http://schemas.openxmlformats.org/officeDocument/2006/relationships/image" Target="../media/image155.png"/><Relationship Id="rId5" Type="http://schemas.openxmlformats.org/officeDocument/2006/relationships/image" Target="../media/image140.png"/><Relationship Id="rId15" Type="http://schemas.openxmlformats.org/officeDocument/2006/relationships/image" Target="../media/image146.png"/><Relationship Id="rId23" Type="http://schemas.openxmlformats.org/officeDocument/2006/relationships/image" Target="../media/image154.png"/><Relationship Id="rId10" Type="http://schemas.openxmlformats.org/officeDocument/2006/relationships/image" Target="../media/image141.png"/><Relationship Id="rId19" Type="http://schemas.openxmlformats.org/officeDocument/2006/relationships/image" Target="../media/image150.png"/><Relationship Id="rId4" Type="http://schemas.openxmlformats.org/officeDocument/2006/relationships/image" Target="../media/image139.png"/><Relationship Id="rId9" Type="http://schemas.openxmlformats.org/officeDocument/2006/relationships/image" Target="../media/image137.png"/><Relationship Id="rId14" Type="http://schemas.openxmlformats.org/officeDocument/2006/relationships/image" Target="../media/image145.png"/><Relationship Id="rId22" Type="http://schemas.openxmlformats.org/officeDocument/2006/relationships/image" Target="../media/image15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3.png"/><Relationship Id="rId13" Type="http://schemas.openxmlformats.org/officeDocument/2006/relationships/image" Target="../media/image166.png"/><Relationship Id="rId18" Type="http://schemas.openxmlformats.org/officeDocument/2006/relationships/image" Target="../media/image170.png"/><Relationship Id="rId26" Type="http://schemas.openxmlformats.org/officeDocument/2006/relationships/image" Target="../media/image153.png"/><Relationship Id="rId3" Type="http://schemas.openxmlformats.org/officeDocument/2006/relationships/image" Target="../media/image138.png"/><Relationship Id="rId7" Type="http://schemas.openxmlformats.org/officeDocument/2006/relationships/image" Target="../media/image159.png"/><Relationship Id="rId12" Type="http://schemas.openxmlformats.org/officeDocument/2006/relationships/image" Target="../media/image165.png"/><Relationship Id="rId17" Type="http://schemas.openxmlformats.org/officeDocument/2006/relationships/image" Target="../media/image169.png"/><Relationship Id="rId25" Type="http://schemas.openxmlformats.org/officeDocument/2006/relationships/image" Target="../media/image152.png"/><Relationship Id="rId2" Type="http://schemas.openxmlformats.org/officeDocument/2006/relationships/image" Target="../media/image130.tmp"/><Relationship Id="rId16" Type="http://schemas.openxmlformats.org/officeDocument/2006/relationships/image" Target="../media/image168.png"/><Relationship Id="rId20" Type="http://schemas.openxmlformats.org/officeDocument/2006/relationships/image" Target="../media/image15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70.png"/><Relationship Id="rId11" Type="http://schemas.openxmlformats.org/officeDocument/2006/relationships/image" Target="../media/image1450.png"/><Relationship Id="rId24" Type="http://schemas.openxmlformats.org/officeDocument/2006/relationships/image" Target="../media/image158.png"/><Relationship Id="rId5" Type="http://schemas.openxmlformats.org/officeDocument/2006/relationships/image" Target="../media/image162.png"/><Relationship Id="rId15" Type="http://schemas.openxmlformats.org/officeDocument/2006/relationships/image" Target="../media/image167.png"/><Relationship Id="rId23" Type="http://schemas.openxmlformats.org/officeDocument/2006/relationships/image" Target="../media/image1570.png"/><Relationship Id="rId10" Type="http://schemas.openxmlformats.org/officeDocument/2006/relationships/image" Target="../media/image164.png"/><Relationship Id="rId19" Type="http://schemas.openxmlformats.org/officeDocument/2006/relationships/image" Target="../media/image171.png"/><Relationship Id="rId4" Type="http://schemas.openxmlformats.org/officeDocument/2006/relationships/image" Target="../media/image161.png"/><Relationship Id="rId9" Type="http://schemas.openxmlformats.org/officeDocument/2006/relationships/image" Target="../media/image1430.png"/><Relationship Id="rId14" Type="http://schemas.openxmlformats.org/officeDocument/2006/relationships/image" Target="../media/image148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tmp"/><Relationship Id="rId2" Type="http://schemas.openxmlformats.org/officeDocument/2006/relationships/image" Target="../media/image139.tm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4.png"/><Relationship Id="rId5" Type="http://schemas.openxmlformats.org/officeDocument/2006/relationships/image" Target="../media/image173.png"/><Relationship Id="rId4" Type="http://schemas.openxmlformats.org/officeDocument/2006/relationships/image" Target="../media/image15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8.tmp"/><Relationship Id="rId2" Type="http://schemas.openxmlformats.org/officeDocument/2006/relationships/image" Target="../media/image157.tm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5.png"/><Relationship Id="rId5" Type="http://schemas.openxmlformats.org/officeDocument/2006/relationships/image" Target="../media/image172.png"/><Relationship Id="rId4" Type="http://schemas.openxmlformats.org/officeDocument/2006/relationships/image" Target="../media/image16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18" Type="http://schemas.openxmlformats.org/officeDocument/2006/relationships/image" Target="../media/image3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17" Type="http://schemas.openxmlformats.org/officeDocument/2006/relationships/image" Target="../media/image31.png"/><Relationship Id="rId2" Type="http://schemas.openxmlformats.org/officeDocument/2006/relationships/image" Target="../media/image1.tmp"/><Relationship Id="rId16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5" Type="http://schemas.openxmlformats.org/officeDocument/2006/relationships/image" Target="../media/image2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Relationship Id="rId14" Type="http://schemas.openxmlformats.org/officeDocument/2006/relationships/image" Target="../media/image2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0.png"/><Relationship Id="rId13" Type="http://schemas.openxmlformats.org/officeDocument/2006/relationships/image" Target="../media/image240.png"/><Relationship Id="rId18" Type="http://schemas.openxmlformats.org/officeDocument/2006/relationships/image" Target="../media/image280.png"/><Relationship Id="rId3" Type="http://schemas.openxmlformats.org/officeDocument/2006/relationships/image" Target="../media/image7.png"/><Relationship Id="rId21" Type="http://schemas.openxmlformats.org/officeDocument/2006/relationships/image" Target="../media/image310.png"/><Relationship Id="rId7" Type="http://schemas.openxmlformats.org/officeDocument/2006/relationships/image" Target="../media/image180.png"/><Relationship Id="rId12" Type="http://schemas.openxmlformats.org/officeDocument/2006/relationships/image" Target="../media/image230.png"/><Relationship Id="rId17" Type="http://schemas.openxmlformats.org/officeDocument/2006/relationships/image" Target="../media/image270.png"/><Relationship Id="rId2" Type="http://schemas.openxmlformats.org/officeDocument/2006/relationships/image" Target="../media/image2.tmp"/><Relationship Id="rId16" Type="http://schemas.openxmlformats.org/officeDocument/2006/relationships/image" Target="../media/image260.png"/><Relationship Id="rId20" Type="http://schemas.openxmlformats.org/officeDocument/2006/relationships/image" Target="../media/image30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220.png"/><Relationship Id="rId24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3.png"/><Relationship Id="rId23" Type="http://schemas.openxmlformats.org/officeDocument/2006/relationships/image" Target="../media/image16.png"/><Relationship Id="rId10" Type="http://schemas.openxmlformats.org/officeDocument/2006/relationships/image" Target="../media/image210.png"/><Relationship Id="rId19" Type="http://schemas.openxmlformats.org/officeDocument/2006/relationships/image" Target="../media/image290.png"/><Relationship Id="rId4" Type="http://schemas.openxmlformats.org/officeDocument/2006/relationships/image" Target="../media/image6.png"/><Relationship Id="rId9" Type="http://schemas.openxmlformats.org/officeDocument/2006/relationships/image" Target="../media/image200.png"/><Relationship Id="rId14" Type="http://schemas.openxmlformats.org/officeDocument/2006/relationships/image" Target="../media/image250.png"/><Relationship Id="rId22" Type="http://schemas.openxmlformats.org/officeDocument/2006/relationships/image" Target="../media/image32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36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35.png"/><Relationship Id="rId17" Type="http://schemas.openxmlformats.org/officeDocument/2006/relationships/image" Target="../media/image16.png"/><Relationship Id="rId2" Type="http://schemas.openxmlformats.org/officeDocument/2006/relationships/image" Target="../media/image1.tmp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3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3.png"/><Relationship Id="rId9" Type="http://schemas.openxmlformats.org/officeDocument/2006/relationships/image" Target="../media/image8.png"/><Relationship Id="rId14" Type="http://schemas.openxmlformats.org/officeDocument/2006/relationships/image" Target="../media/image3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0.png"/><Relationship Id="rId13" Type="http://schemas.openxmlformats.org/officeDocument/2006/relationships/image" Target="../media/image250.png"/><Relationship Id="rId18" Type="http://schemas.openxmlformats.org/officeDocument/2006/relationships/image" Target="../media/image42.png"/><Relationship Id="rId3" Type="http://schemas.openxmlformats.org/officeDocument/2006/relationships/image" Target="../media/image7.png"/><Relationship Id="rId21" Type="http://schemas.openxmlformats.org/officeDocument/2006/relationships/image" Target="../media/image45.png"/><Relationship Id="rId7" Type="http://schemas.openxmlformats.org/officeDocument/2006/relationships/image" Target="../media/image190.png"/><Relationship Id="rId12" Type="http://schemas.openxmlformats.org/officeDocument/2006/relationships/image" Target="../media/image240.png"/><Relationship Id="rId17" Type="http://schemas.openxmlformats.org/officeDocument/2006/relationships/image" Target="../media/image41.png"/><Relationship Id="rId2" Type="http://schemas.openxmlformats.org/officeDocument/2006/relationships/image" Target="../media/image2.tmp"/><Relationship Id="rId16" Type="http://schemas.openxmlformats.org/officeDocument/2006/relationships/image" Target="../media/image40.png"/><Relationship Id="rId20" Type="http://schemas.openxmlformats.org/officeDocument/2006/relationships/image" Target="../media/image4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230.png"/><Relationship Id="rId24" Type="http://schemas.openxmlformats.org/officeDocument/2006/relationships/image" Target="../media/image180.png"/><Relationship Id="rId5" Type="http://schemas.openxmlformats.org/officeDocument/2006/relationships/image" Target="../media/image9.png"/><Relationship Id="rId15" Type="http://schemas.openxmlformats.org/officeDocument/2006/relationships/image" Target="../media/image39.png"/><Relationship Id="rId23" Type="http://schemas.openxmlformats.org/officeDocument/2006/relationships/image" Target="../media/image15.png"/><Relationship Id="rId10" Type="http://schemas.openxmlformats.org/officeDocument/2006/relationships/image" Target="../media/image220.png"/><Relationship Id="rId19" Type="http://schemas.openxmlformats.org/officeDocument/2006/relationships/image" Target="../media/image43.png"/><Relationship Id="rId4" Type="http://schemas.openxmlformats.org/officeDocument/2006/relationships/image" Target="../media/image6.png"/><Relationship Id="rId9" Type="http://schemas.openxmlformats.org/officeDocument/2006/relationships/image" Target="../media/image210.png"/><Relationship Id="rId14" Type="http://schemas.openxmlformats.org/officeDocument/2006/relationships/image" Target="../media/image38.png"/><Relationship Id="rId22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50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49.png"/><Relationship Id="rId2" Type="http://schemas.openxmlformats.org/officeDocument/2006/relationships/image" Target="../media/image1.tmp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8.png"/><Relationship Id="rId11" Type="http://schemas.openxmlformats.org/officeDocument/2006/relationships/image" Target="../media/image10.png"/><Relationship Id="rId5" Type="http://schemas.openxmlformats.org/officeDocument/2006/relationships/image" Target="../media/image47.png"/><Relationship Id="rId15" Type="http://schemas.openxmlformats.org/officeDocument/2006/relationships/image" Target="../media/image15.png"/><Relationship Id="rId10" Type="http://schemas.openxmlformats.org/officeDocument/2006/relationships/image" Target="../media/image9.png"/><Relationship Id="rId4" Type="http://schemas.openxmlformats.org/officeDocument/2006/relationships/image" Target="../media/image46.png"/><Relationship Id="rId9" Type="http://schemas.openxmlformats.org/officeDocument/2006/relationships/image" Target="../media/image8.png"/><Relationship Id="rId14" Type="http://schemas.openxmlformats.org/officeDocument/2006/relationships/image" Target="../media/image5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0.png"/><Relationship Id="rId13" Type="http://schemas.openxmlformats.org/officeDocument/2006/relationships/image" Target="../media/image56.png"/><Relationship Id="rId18" Type="http://schemas.openxmlformats.org/officeDocument/2006/relationships/image" Target="../media/image61.png"/><Relationship Id="rId3" Type="http://schemas.openxmlformats.org/officeDocument/2006/relationships/image" Target="../media/image6.png"/><Relationship Id="rId21" Type="http://schemas.openxmlformats.org/officeDocument/2006/relationships/image" Target="../media/image15.png"/><Relationship Id="rId7" Type="http://schemas.openxmlformats.org/officeDocument/2006/relationships/image" Target="../media/image200.png"/><Relationship Id="rId12" Type="http://schemas.openxmlformats.org/officeDocument/2006/relationships/image" Target="../media/image55.png"/><Relationship Id="rId17" Type="http://schemas.openxmlformats.org/officeDocument/2006/relationships/image" Target="../media/image60.png"/><Relationship Id="rId2" Type="http://schemas.openxmlformats.org/officeDocument/2006/relationships/image" Target="../media/image2.tmp"/><Relationship Id="rId16" Type="http://schemas.openxmlformats.org/officeDocument/2006/relationships/image" Target="../media/image59.png"/><Relationship Id="rId20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0.png"/><Relationship Id="rId11" Type="http://schemas.openxmlformats.org/officeDocument/2006/relationships/image" Target="../media/image54.png"/><Relationship Id="rId24" Type="http://schemas.openxmlformats.org/officeDocument/2006/relationships/image" Target="../media/image7.png"/><Relationship Id="rId5" Type="http://schemas.openxmlformats.org/officeDocument/2006/relationships/image" Target="../media/image8.png"/><Relationship Id="rId15" Type="http://schemas.openxmlformats.org/officeDocument/2006/relationships/image" Target="../media/image58.png"/><Relationship Id="rId23" Type="http://schemas.openxmlformats.org/officeDocument/2006/relationships/image" Target="../media/image64.png"/><Relationship Id="rId10" Type="http://schemas.openxmlformats.org/officeDocument/2006/relationships/image" Target="../media/image53.png"/><Relationship Id="rId19" Type="http://schemas.openxmlformats.org/officeDocument/2006/relationships/image" Target="../media/image62.png"/><Relationship Id="rId4" Type="http://schemas.openxmlformats.org/officeDocument/2006/relationships/image" Target="../media/image9.png"/><Relationship Id="rId9" Type="http://schemas.openxmlformats.org/officeDocument/2006/relationships/image" Target="../media/image52.png"/><Relationship Id="rId14" Type="http://schemas.openxmlformats.org/officeDocument/2006/relationships/image" Target="../media/image57.png"/><Relationship Id="rId22" Type="http://schemas.openxmlformats.org/officeDocument/2006/relationships/image" Target="../media/image6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69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68.png"/><Relationship Id="rId2" Type="http://schemas.openxmlformats.org/officeDocument/2006/relationships/image" Target="../media/image1.tmp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7.png"/><Relationship Id="rId11" Type="http://schemas.openxmlformats.org/officeDocument/2006/relationships/image" Target="../media/image10.png"/><Relationship Id="rId5" Type="http://schemas.openxmlformats.org/officeDocument/2006/relationships/image" Target="../media/image66.png"/><Relationship Id="rId15" Type="http://schemas.openxmlformats.org/officeDocument/2006/relationships/image" Target="../media/image71.png"/><Relationship Id="rId10" Type="http://schemas.openxmlformats.org/officeDocument/2006/relationships/image" Target="../media/image9.png"/><Relationship Id="rId4" Type="http://schemas.openxmlformats.org/officeDocument/2006/relationships/image" Target="../media/image65.png"/><Relationship Id="rId9" Type="http://schemas.openxmlformats.org/officeDocument/2006/relationships/image" Target="../media/image8.png"/><Relationship Id="rId14" Type="http://schemas.openxmlformats.org/officeDocument/2006/relationships/image" Target="../media/image7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0.png"/><Relationship Id="rId13" Type="http://schemas.openxmlformats.org/officeDocument/2006/relationships/image" Target="../media/image76.png"/><Relationship Id="rId18" Type="http://schemas.openxmlformats.org/officeDocument/2006/relationships/image" Target="../media/image81.png"/><Relationship Id="rId3" Type="http://schemas.openxmlformats.org/officeDocument/2006/relationships/image" Target="../media/image6.png"/><Relationship Id="rId21" Type="http://schemas.openxmlformats.org/officeDocument/2006/relationships/image" Target="../media/image83.png"/><Relationship Id="rId7" Type="http://schemas.openxmlformats.org/officeDocument/2006/relationships/image" Target="../media/image200.png"/><Relationship Id="rId12" Type="http://schemas.openxmlformats.org/officeDocument/2006/relationships/image" Target="../media/image75.png"/><Relationship Id="rId17" Type="http://schemas.openxmlformats.org/officeDocument/2006/relationships/image" Target="../media/image80.png"/><Relationship Id="rId2" Type="http://schemas.openxmlformats.org/officeDocument/2006/relationships/image" Target="../media/image2.tmp"/><Relationship Id="rId16" Type="http://schemas.openxmlformats.org/officeDocument/2006/relationships/image" Target="../media/image79.png"/><Relationship Id="rId20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0.png"/><Relationship Id="rId11" Type="http://schemas.openxmlformats.org/officeDocument/2006/relationships/image" Target="../media/image74.png"/><Relationship Id="rId24" Type="http://schemas.openxmlformats.org/officeDocument/2006/relationships/image" Target="../media/image7.png"/><Relationship Id="rId5" Type="http://schemas.openxmlformats.org/officeDocument/2006/relationships/image" Target="../media/image8.png"/><Relationship Id="rId15" Type="http://schemas.openxmlformats.org/officeDocument/2006/relationships/image" Target="../media/image78.png"/><Relationship Id="rId23" Type="http://schemas.openxmlformats.org/officeDocument/2006/relationships/image" Target="../media/image84.png"/><Relationship Id="rId10" Type="http://schemas.openxmlformats.org/officeDocument/2006/relationships/image" Target="../media/image73.png"/><Relationship Id="rId19" Type="http://schemas.openxmlformats.org/officeDocument/2006/relationships/image" Target="../media/image82.png"/><Relationship Id="rId4" Type="http://schemas.openxmlformats.org/officeDocument/2006/relationships/image" Target="../media/image9.png"/><Relationship Id="rId9" Type="http://schemas.openxmlformats.org/officeDocument/2006/relationships/image" Target="../media/image72.png"/><Relationship Id="rId14" Type="http://schemas.openxmlformats.org/officeDocument/2006/relationships/image" Target="../media/image77.png"/><Relationship Id="rId22" Type="http://schemas.openxmlformats.org/officeDocument/2006/relationships/image" Target="../media/image6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38" y="941037"/>
            <a:ext cx="5325411" cy="5177678"/>
          </a:xfrm>
          <a:prstGeom prst="rect">
            <a:avLst/>
          </a:prstGeom>
        </p:spPr>
      </p:pic>
      <p:cxnSp>
        <p:nvCxnSpPr>
          <p:cNvPr id="6" name="Přímá spojnice 5"/>
          <p:cNvCxnSpPr/>
          <p:nvPr/>
        </p:nvCxnSpPr>
        <p:spPr>
          <a:xfrm>
            <a:off x="4870800" y="2592059"/>
            <a:ext cx="7557" cy="876615"/>
          </a:xfrm>
          <a:prstGeom prst="line">
            <a:avLst/>
          </a:prstGeom>
          <a:ln w="1905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H="1">
            <a:off x="3348000" y="2599200"/>
            <a:ext cx="1512000" cy="0"/>
          </a:xfrm>
          <a:prstGeom prst="line">
            <a:avLst/>
          </a:prstGeom>
          <a:ln w="1905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3884311" y="3001398"/>
                <a:ext cx="801044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4311" y="3001398"/>
                <a:ext cx="801044" cy="5132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2756700" y="2244436"/>
                <a:ext cx="645725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cs-CZ" sz="28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6700" y="2244436"/>
                <a:ext cx="645725" cy="5132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4547937" y="3369730"/>
                <a:ext cx="645725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sz="2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7937" y="3369730"/>
                <a:ext cx="645725" cy="51328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ovéPole 18"/>
          <p:cNvSpPr txBox="1"/>
          <p:nvPr/>
        </p:nvSpPr>
        <p:spPr>
          <a:xfrm>
            <a:off x="4685355" y="1898743"/>
            <a:ext cx="645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4685355" y="2006465"/>
                <a:ext cx="57331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cs-CZ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5355" y="2006465"/>
                <a:ext cx="573319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>
                <a:off x="5122168" y="3468674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2168" y="3468674"/>
                <a:ext cx="513877" cy="461665"/>
              </a:xfrm>
              <a:prstGeom prst="rect">
                <a:avLst/>
              </a:prstGeom>
              <a:blipFill>
                <a:blip r:embed="rId7"/>
                <a:stretch>
                  <a:fillRect l="-235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ovéPole 22"/>
              <p:cNvSpPr txBox="1"/>
              <p:nvPr/>
            </p:nvSpPr>
            <p:spPr>
              <a:xfrm>
                <a:off x="3013638" y="1243074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3638" y="1243074"/>
                <a:ext cx="513877" cy="461665"/>
              </a:xfrm>
              <a:prstGeom prst="rect">
                <a:avLst/>
              </a:prstGeom>
              <a:blipFill>
                <a:blip r:embed="rId8"/>
                <a:stretch>
                  <a:fillRect l="-235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/>
              <p:cNvSpPr txBox="1"/>
              <p:nvPr/>
            </p:nvSpPr>
            <p:spPr>
              <a:xfrm>
                <a:off x="1037665" y="3421347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665" y="3421347"/>
                <a:ext cx="513877" cy="461665"/>
              </a:xfrm>
              <a:prstGeom prst="rect">
                <a:avLst/>
              </a:prstGeom>
              <a:blipFill>
                <a:blip r:embed="rId9"/>
                <a:stretch>
                  <a:fillRect r="-1529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/>
              <p:cNvSpPr txBox="1"/>
              <p:nvPr/>
            </p:nvSpPr>
            <p:spPr>
              <a:xfrm>
                <a:off x="2756700" y="5251407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6700" y="5251407"/>
                <a:ext cx="513877" cy="461665"/>
              </a:xfrm>
              <a:prstGeom prst="rect">
                <a:avLst/>
              </a:prstGeom>
              <a:blipFill>
                <a:blip r:embed="rId10"/>
                <a:stretch>
                  <a:fillRect r="-1529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ovéPole 25"/>
              <p:cNvSpPr txBox="1"/>
              <p:nvPr/>
            </p:nvSpPr>
            <p:spPr>
              <a:xfrm>
                <a:off x="3013637" y="3427605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26" name="TextovéPol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3637" y="3427605"/>
                <a:ext cx="513877" cy="461665"/>
              </a:xfrm>
              <a:prstGeom prst="rect">
                <a:avLst/>
              </a:prstGeom>
              <a:blipFill>
                <a:blip r:embed="rId11"/>
                <a:stretch>
                  <a:fillRect l="-235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6017460" y="3036284"/>
                <a:ext cx="2018796" cy="827278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 sz="28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cs-CZ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cs-CZ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8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cs-CZ" sz="2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sub>
                          </m:sSub>
                        </m:num>
                        <m:den>
                          <m:r>
                            <a:rPr lang="cs-CZ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7460" y="3036284"/>
                <a:ext cx="2018796" cy="82727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5850781" y="2418804"/>
                <a:ext cx="2018796" cy="52322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 sz="28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cs-CZ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cs-CZ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?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0781" y="2418804"/>
                <a:ext cx="2018796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ovéPole 26"/>
              <p:cNvSpPr txBox="1"/>
              <p:nvPr/>
            </p:nvSpPr>
            <p:spPr>
              <a:xfrm>
                <a:off x="6072858" y="4036137"/>
                <a:ext cx="1908000" cy="576000"/>
              </a:xfrm>
              <a:prstGeom prst="rect">
                <a:avLst/>
              </a:prstGeom>
              <a:noFill/>
              <a:ln w="28575">
                <a:solidFill>
                  <a:srgbClr val="C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sz="280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cs-CZ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cs-CZ" sz="2800" dirty="0"/>
                  <a:t> </a:t>
                </a:r>
              </a:p>
            </p:txBody>
          </p:sp>
        </mc:Choice>
        <mc:Fallback xmlns="">
          <p:sp>
            <p:nvSpPr>
              <p:cNvPr id="27" name="TextovéPol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2858" y="4036137"/>
                <a:ext cx="1908000" cy="57600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8575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3759222" y="2592059"/>
                <a:ext cx="4432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cs-CZ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9222" y="2592059"/>
                <a:ext cx="443241" cy="52322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ovéPole 27"/>
              <p:cNvSpPr txBox="1"/>
              <p:nvPr/>
            </p:nvSpPr>
            <p:spPr>
              <a:xfrm>
                <a:off x="5630475" y="3401897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28" name="TextovéPol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0475" y="3401897"/>
                <a:ext cx="513877" cy="46166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/>
              <p:cNvSpPr txBox="1"/>
              <p:nvPr/>
            </p:nvSpPr>
            <p:spPr>
              <a:xfrm>
                <a:off x="3348000" y="748651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8000" y="748651"/>
                <a:ext cx="513877" cy="461665"/>
              </a:xfrm>
              <a:prstGeom prst="rect">
                <a:avLst/>
              </a:prstGeom>
              <a:blipFill>
                <a:blip r:embed="rId17"/>
                <a:stretch>
                  <a:fillRect l="-3529" b="-92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ovéPole 3"/>
          <p:cNvSpPr txBox="1"/>
          <p:nvPr/>
        </p:nvSpPr>
        <p:spPr>
          <a:xfrm>
            <a:off x="690829" y="477758"/>
            <a:ext cx="20026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>
                <a:solidFill>
                  <a:srgbClr val="C00000"/>
                </a:solidFill>
              </a:rPr>
              <a:t>Sinus</a:t>
            </a:r>
          </a:p>
        </p:txBody>
      </p:sp>
    </p:spTree>
    <p:extLst>
      <p:ext uri="{BB962C8B-B14F-4D97-AF65-F5344CB8AC3E}">
        <p14:creationId xmlns:p14="http://schemas.microsoft.com/office/powerpoint/2010/main" val="1832484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1" grpId="0"/>
      <p:bldP spid="15" grpId="0"/>
      <p:bldP spid="20" grpId="0"/>
      <p:bldP spid="27" grpId="0" animBg="1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90829" y="848052"/>
            <a:ext cx="20658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>
                <a:solidFill>
                  <a:srgbClr val="C00000"/>
                </a:solidFill>
              </a:rPr>
              <a:t>Tangens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2605560" y="1663231"/>
                <a:ext cx="3765012" cy="792000"/>
              </a:xfrm>
              <a:prstGeom prst="rect">
                <a:avLst/>
              </a:prstGeom>
              <a:noFill/>
              <a:ln w="28575">
                <a:solidFill>
                  <a:srgbClr val="C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sz="2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tg</m:t>
                        </m:r>
                      </m:fName>
                      <m:e>
                        <m: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cs-CZ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cs-CZ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cs-CZ" sz="28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cs-CZ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cs-CZ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cs-CZ" sz="28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cs-CZ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</m:den>
                    </m:f>
                    <m:r>
                      <a:rPr lang="cs-CZ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func>
                      <m:func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sz="28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cs-CZ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cs-CZ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cs-C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cs-CZ" sz="2800" dirty="0"/>
                  <a:t> </a:t>
                </a:r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5560" y="1663231"/>
                <a:ext cx="3765012" cy="7920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8575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ovéPole 3"/>
          <p:cNvSpPr txBox="1"/>
          <p:nvPr/>
        </p:nvSpPr>
        <p:spPr>
          <a:xfrm>
            <a:off x="690829" y="3174215"/>
            <a:ext cx="2408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>
                <a:solidFill>
                  <a:srgbClr val="C00000"/>
                </a:solidFill>
              </a:rPr>
              <a:t>Kotangens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2605560" y="4073508"/>
                <a:ext cx="4089965" cy="720000"/>
              </a:xfrm>
              <a:prstGeom prst="rect">
                <a:avLst/>
              </a:prstGeom>
              <a:noFill/>
              <a:ln w="28575">
                <a:solidFill>
                  <a:srgbClr val="C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sz="2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cotg</m:t>
                        </m:r>
                      </m:fName>
                      <m:e>
                        <m: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cs-CZ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cs-CZ" sz="28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cs-CZ" sz="28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cs-CZ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cs-CZ" sz="28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cs-CZ" sz="28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cs-CZ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</m:den>
                    </m:f>
                    <m:r>
                      <a:rPr lang="cs-CZ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cs-CZ" sz="2800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sz="28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cs-CZ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cs-CZ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cs-C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cs-CZ" sz="2800" dirty="0"/>
                  <a:t> </a:t>
                </a:r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5560" y="4073508"/>
                <a:ext cx="4089965" cy="7200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7613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786" y="1835022"/>
            <a:ext cx="7200000" cy="268638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ovéPole 1"/>
              <p:cNvSpPr txBox="1"/>
              <p:nvPr/>
            </p:nvSpPr>
            <p:spPr>
              <a:xfrm>
                <a:off x="574334" y="743938"/>
                <a:ext cx="602347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3200" dirty="0">
                    <a:solidFill>
                      <a:srgbClr val="C00000"/>
                    </a:solidFill>
                  </a:rPr>
                  <a:t>Graf </a:t>
                </a:r>
                <a:r>
                  <a:rPr lang="cs-CZ" sz="3200" dirty="0" err="1">
                    <a:solidFill>
                      <a:srgbClr val="C00000"/>
                    </a:solidFill>
                  </a:rPr>
                  <a:t>fce</a:t>
                </a:r>
                <a:r>
                  <a:rPr lang="cs-CZ" sz="3200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cs-CZ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cs-CZ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cs-CZ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cs-CZ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sz="3200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cs-CZ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</m:oMath>
                </a14:m>
                <a:r>
                  <a:rPr lang="cs-CZ" sz="4000" dirty="0">
                    <a:solidFill>
                      <a:srgbClr val="C00000"/>
                    </a:solidFill>
                  </a:rPr>
                  <a:t> </a:t>
                </a:r>
                <a:r>
                  <a:rPr lang="cs-CZ" sz="3200" dirty="0">
                    <a:solidFill>
                      <a:srgbClr val="C00000"/>
                    </a:solidFill>
                  </a:rPr>
                  <a:t>(sinusoida)</a:t>
                </a:r>
              </a:p>
            </p:txBody>
          </p:sp>
        </mc:Choice>
        <mc:Fallback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334" y="743938"/>
                <a:ext cx="6023479" cy="707886"/>
              </a:xfrm>
              <a:prstGeom prst="rect">
                <a:avLst/>
              </a:prstGeom>
              <a:blipFill>
                <a:blip r:embed="rId3"/>
                <a:stretch>
                  <a:fillRect l="-2530" b="-2413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8204123" y="3054820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4123" y="3054820"/>
                <a:ext cx="513877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1398289" y="1459011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8289" y="1459011"/>
                <a:ext cx="513877" cy="461665"/>
              </a:xfrm>
              <a:prstGeom prst="rect">
                <a:avLst/>
              </a:prstGeom>
              <a:blipFill>
                <a:blip r:embed="rId5"/>
                <a:stretch>
                  <a:fillRect l="-3529" b="-105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952426" y="3178215"/>
                <a:ext cx="33982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0°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426" y="3178215"/>
                <a:ext cx="339828" cy="461665"/>
              </a:xfrm>
              <a:prstGeom prst="rect">
                <a:avLst/>
              </a:prstGeom>
              <a:blipFill>
                <a:blip r:embed="rId6"/>
                <a:stretch>
                  <a:fillRect l="-3571" r="-428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2700401" y="3164881"/>
                <a:ext cx="66522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90°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0401" y="3164881"/>
                <a:ext cx="665226" cy="461665"/>
              </a:xfrm>
              <a:prstGeom prst="rect">
                <a:avLst/>
              </a:prstGeom>
              <a:blipFill>
                <a:blip r:embed="rId7"/>
                <a:stretch>
                  <a:fillRect l="-27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3990934" y="3164882"/>
                <a:ext cx="78658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180°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0934" y="3164882"/>
                <a:ext cx="786585" cy="461665"/>
              </a:xfrm>
              <a:prstGeom prst="rect">
                <a:avLst/>
              </a:prstGeom>
              <a:blipFill>
                <a:blip r:embed="rId8"/>
                <a:stretch>
                  <a:fillRect l="-2326" r="-46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5964976" y="2725889"/>
                <a:ext cx="82725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270°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4976" y="2725889"/>
                <a:ext cx="827255" cy="461665"/>
              </a:xfrm>
              <a:prstGeom prst="rect">
                <a:avLst/>
              </a:prstGeom>
              <a:blipFill>
                <a:blip r:embed="rId9"/>
                <a:stretch>
                  <a:fillRect l="-22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7688174" y="2742784"/>
                <a:ext cx="85370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8174" y="2742784"/>
                <a:ext cx="853705" cy="461665"/>
              </a:xfrm>
              <a:prstGeom prst="rect">
                <a:avLst/>
              </a:prstGeom>
              <a:blipFill>
                <a:blip r:embed="rId10"/>
                <a:stretch>
                  <a:fillRect l="-142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959520" y="3484824"/>
                <a:ext cx="33982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9520" y="3484824"/>
                <a:ext cx="339828" cy="461665"/>
              </a:xfrm>
              <a:prstGeom prst="rect">
                <a:avLst/>
              </a:prstGeom>
              <a:blipFill>
                <a:blip r:embed="rId11"/>
                <a:stretch>
                  <a:fillRect l="-3571" r="-892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2802086" y="3516485"/>
                <a:ext cx="349195" cy="5822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cs-CZ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sz="2400" dirty="0"/>
                  <a:t>  </a:t>
                </a:r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2086" y="3516485"/>
                <a:ext cx="349195" cy="58227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4189600" y="3491702"/>
                <a:ext cx="34919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cs-CZ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9600" y="3491702"/>
                <a:ext cx="349195" cy="46166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6118517" y="2147677"/>
                <a:ext cx="479296" cy="6146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cs-CZ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cs-CZ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sz="2400" dirty="0"/>
                  <a:t>  </a:t>
                </a:r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517" y="2147677"/>
                <a:ext cx="479296" cy="61465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7777427" y="2370107"/>
                <a:ext cx="50342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cs-CZ" sz="24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cs-CZ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427" y="2370107"/>
                <a:ext cx="503429" cy="461665"/>
              </a:xfrm>
              <a:prstGeom prst="rect">
                <a:avLst/>
              </a:prstGeom>
              <a:blipFill>
                <a:blip r:embed="rId15"/>
                <a:stretch>
                  <a:fillRect l="-3659" r="-365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Přímá spojnice 21"/>
          <p:cNvCxnSpPr/>
          <p:nvPr/>
        </p:nvCxnSpPr>
        <p:spPr>
          <a:xfrm flipV="1">
            <a:off x="1292254" y="2112220"/>
            <a:ext cx="18000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 flipV="1">
            <a:off x="1292254" y="4266432"/>
            <a:ext cx="51120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3048129" y="2130069"/>
            <a:ext cx="0" cy="11160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6390066" y="3150432"/>
            <a:ext cx="0" cy="11160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ovéPole 26"/>
              <p:cNvSpPr txBox="1"/>
              <p:nvPr/>
            </p:nvSpPr>
            <p:spPr>
              <a:xfrm>
                <a:off x="988371" y="1881387"/>
                <a:ext cx="33982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27" name="TextovéPol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8371" y="1881387"/>
                <a:ext cx="339828" cy="461665"/>
              </a:xfrm>
              <a:prstGeom prst="rect">
                <a:avLst/>
              </a:prstGeom>
              <a:blipFill>
                <a:blip r:embed="rId16"/>
                <a:stretch>
                  <a:fillRect l="-3571" r="-892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ovéPole 27"/>
              <p:cNvSpPr txBox="1"/>
              <p:nvPr/>
            </p:nvSpPr>
            <p:spPr>
              <a:xfrm>
                <a:off x="754300" y="4022122"/>
                <a:ext cx="54255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28" name="TextovéPol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00" y="4022122"/>
                <a:ext cx="542557" cy="461665"/>
              </a:xfrm>
              <a:prstGeom prst="rect">
                <a:avLst/>
              </a:prstGeom>
              <a:blipFill>
                <a:blip r:embed="rId17"/>
                <a:stretch>
                  <a:fillRect r="-89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/>
              <p:cNvSpPr txBox="1"/>
              <p:nvPr/>
            </p:nvSpPr>
            <p:spPr>
              <a:xfrm>
                <a:off x="3990498" y="4694211"/>
                <a:ext cx="19119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𝐷</m:t>
                    </m:r>
                    <m:d>
                      <m:d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000" b="1" i="0" smtClean="0">
                        <a:latin typeface="Cambria Math" panose="02040503050406030204" pitchFamily="18" charset="0"/>
                      </a:rPr>
                      <m:t>𝐑</m:t>
                    </m:r>
                  </m:oMath>
                </a14:m>
                <a:r>
                  <a:rPr lang="cs-CZ" sz="2000" dirty="0"/>
                  <a:t> </a:t>
                </a:r>
              </a:p>
            </p:txBody>
          </p:sp>
        </mc:Choice>
        <mc:Fallback xmlns=""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0498" y="4694211"/>
                <a:ext cx="1911928" cy="400110"/>
              </a:xfrm>
              <a:prstGeom prst="rect">
                <a:avLst/>
              </a:prstGeom>
              <a:blipFill rotWithShape="1">
                <a:blip r:embed="rId18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ovéPole 29"/>
              <p:cNvSpPr txBox="1"/>
              <p:nvPr/>
            </p:nvSpPr>
            <p:spPr>
              <a:xfrm>
                <a:off x="5609354" y="4637114"/>
                <a:ext cx="187794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⟨"/>
                        <m:endChr m:val="⟩"/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−1;1</m:t>
                        </m:r>
                      </m:e>
                    </m:d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30" name="TextovéPol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9354" y="4637114"/>
                <a:ext cx="1877947" cy="461665"/>
              </a:xfrm>
              <a:prstGeom prst="rect">
                <a:avLst/>
              </a:prstGeom>
              <a:blipFill rotWithShape="1">
                <a:blip r:embed="rId19"/>
                <a:stretch>
                  <a:fillRect b="-10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ovéPole 30"/>
          <p:cNvSpPr txBox="1"/>
          <p:nvPr/>
        </p:nvSpPr>
        <p:spPr>
          <a:xfrm>
            <a:off x="1366702" y="5094321"/>
            <a:ext cx="41286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lichá, omezená shora i zdola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ovéPole 31"/>
              <p:cNvSpPr txBox="1"/>
              <p:nvPr/>
            </p:nvSpPr>
            <p:spPr>
              <a:xfrm>
                <a:off x="1366702" y="4694211"/>
                <a:ext cx="270468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000" dirty="0"/>
                  <a:t>základní perioda </a:t>
                </a:r>
                <a14:m>
                  <m:oMath xmlns:m="http://schemas.openxmlformats.org/officeDocument/2006/math">
                    <m:r>
                      <a:rPr lang="cs-CZ" sz="20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cs-CZ" sz="2000" dirty="0"/>
                  <a:t>  </a:t>
                </a:r>
              </a:p>
            </p:txBody>
          </p:sp>
        </mc:Choice>
        <mc:Fallback xmlns=""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6702" y="4694211"/>
                <a:ext cx="2704686" cy="400110"/>
              </a:xfrm>
              <a:prstGeom prst="rect">
                <a:avLst/>
              </a:prstGeom>
              <a:blipFill rotWithShape="1">
                <a:blip r:embed="rId20"/>
                <a:stretch>
                  <a:fillRect l="-2252" t="-7576" b="-257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Přímá spojnice se šipkou 37"/>
          <p:cNvCxnSpPr/>
          <p:nvPr/>
        </p:nvCxnSpPr>
        <p:spPr>
          <a:xfrm flipV="1">
            <a:off x="6858426" y="3491702"/>
            <a:ext cx="468000" cy="3960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/>
          <p:nvPr/>
        </p:nvCxnSpPr>
        <p:spPr>
          <a:xfrm flipV="1">
            <a:off x="2111450" y="2527889"/>
            <a:ext cx="468000" cy="3960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/>
          <p:nvPr/>
        </p:nvCxnSpPr>
        <p:spPr>
          <a:xfrm>
            <a:off x="3495741" y="2527889"/>
            <a:ext cx="468000" cy="3960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se šipkou 44"/>
          <p:cNvCxnSpPr/>
          <p:nvPr/>
        </p:nvCxnSpPr>
        <p:spPr>
          <a:xfrm>
            <a:off x="5496976" y="3492846"/>
            <a:ext cx="468000" cy="3960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ovéPole 45"/>
              <p:cNvSpPr txBox="1"/>
              <p:nvPr/>
            </p:nvSpPr>
            <p:spPr>
              <a:xfrm>
                <a:off x="2305413" y="2612245"/>
                <a:ext cx="37628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46" name="TextovéPole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5413" y="2612245"/>
                <a:ext cx="376280" cy="461665"/>
              </a:xfrm>
              <a:prstGeom prst="rect">
                <a:avLst/>
              </a:prstGeom>
              <a:blipFill>
                <a:blip r:embed="rId21"/>
                <a:stretch>
                  <a:fillRect l="-1613" r="-967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ovéPole 46"/>
              <p:cNvSpPr txBox="1"/>
              <p:nvPr/>
            </p:nvSpPr>
            <p:spPr>
              <a:xfrm>
                <a:off x="3382536" y="2612245"/>
                <a:ext cx="37628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47" name="TextovéPole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2536" y="2612245"/>
                <a:ext cx="376280" cy="461665"/>
              </a:xfrm>
              <a:prstGeom prst="rect">
                <a:avLst/>
              </a:prstGeom>
              <a:blipFill>
                <a:blip r:embed="rId22"/>
                <a:stretch>
                  <a:fillRect l="-1613" r="-967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ovéPole 47"/>
              <p:cNvSpPr txBox="1"/>
              <p:nvPr/>
            </p:nvSpPr>
            <p:spPr>
              <a:xfrm>
                <a:off x="5720800" y="3350106"/>
                <a:ext cx="37628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48" name="TextovéPole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0800" y="3350106"/>
                <a:ext cx="376280" cy="461665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ovéPole 48"/>
              <p:cNvSpPr txBox="1"/>
              <p:nvPr/>
            </p:nvSpPr>
            <p:spPr>
              <a:xfrm>
                <a:off x="6717876" y="3331496"/>
                <a:ext cx="37628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49" name="TextovéPole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7876" y="3331496"/>
                <a:ext cx="376280" cy="461665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ovéPole 49"/>
              <p:cNvSpPr txBox="1"/>
              <p:nvPr/>
            </p:nvSpPr>
            <p:spPr>
              <a:xfrm>
                <a:off x="1366702" y="5951898"/>
                <a:ext cx="5620986" cy="4966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000" dirty="0"/>
                  <a:t>maximum rovno </a:t>
                </a:r>
                <a14:m>
                  <m:oMath xmlns:m="http://schemas.openxmlformats.org/officeDocument/2006/math">
                    <m:r>
                      <a:rPr lang="cs-CZ" sz="2000" i="1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cs-CZ" sz="2000" dirty="0"/>
                  <a:t> v bodech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  <m:r>
                      <a:rPr lang="cs-CZ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cs-CZ" sz="2000" i="1">
                        <a:latin typeface="Cambria Math" panose="02040503050406030204" pitchFamily="18" charset="0"/>
                      </a:rPr>
                      <m:t>+2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;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cs-CZ" sz="2000" b="1" i="1">
                        <a:latin typeface="Cambria Math" panose="02040503050406030204" pitchFamily="18" charset="0"/>
                      </a:rPr>
                      <m:t>𝐙</m:t>
                    </m:r>
                  </m:oMath>
                </a14:m>
                <a:endParaRPr lang="cs-CZ" sz="2000" dirty="0"/>
              </a:p>
            </p:txBody>
          </p:sp>
        </mc:Choice>
        <mc:Fallback xmlns="">
          <p:sp>
            <p:nvSpPr>
              <p:cNvPr id="50" name="TextovéPole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6702" y="5951898"/>
                <a:ext cx="5620986" cy="496611"/>
              </a:xfrm>
              <a:prstGeom prst="rect">
                <a:avLst/>
              </a:prstGeom>
              <a:blipFill rotWithShape="1">
                <a:blip r:embed="rId25"/>
                <a:stretch>
                  <a:fillRect l="-1085" b="-853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ovéPole 51"/>
              <p:cNvSpPr txBox="1"/>
              <p:nvPr/>
            </p:nvSpPr>
            <p:spPr>
              <a:xfrm>
                <a:off x="1366701" y="5418591"/>
                <a:ext cx="6410725" cy="5354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000" dirty="0"/>
                  <a:t>minimum rovno </a:t>
                </a:r>
                <a14:m>
                  <m:oMath xmlns:m="http://schemas.openxmlformats.org/officeDocument/2006/math">
                    <m:r>
                      <a:rPr lang="cs-CZ" sz="20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cs-CZ" sz="2000" dirty="0"/>
                  <a:t> v bodech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  <m:r>
                      <a:rPr lang="cs-CZ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cs-CZ" sz="2000" i="1">
                        <a:latin typeface="Cambria Math" panose="02040503050406030204" pitchFamily="18" charset="0"/>
                      </a:rPr>
                      <m:t>+2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;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cs-CZ" sz="2000" b="1" i="1">
                        <a:latin typeface="Cambria Math" panose="02040503050406030204" pitchFamily="18" charset="0"/>
                      </a:rPr>
                      <m:t>𝐙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cs-CZ" sz="2000" dirty="0"/>
              </a:p>
            </p:txBody>
          </p:sp>
        </mc:Choice>
        <mc:Fallback>
          <p:sp>
            <p:nvSpPr>
              <p:cNvPr id="52" name="TextovéPole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6701" y="5418591"/>
                <a:ext cx="6410725" cy="535468"/>
              </a:xfrm>
              <a:prstGeom prst="rect">
                <a:avLst/>
              </a:prstGeom>
              <a:blipFill>
                <a:blip r:embed="rId26"/>
                <a:stretch>
                  <a:fillRect l="-951" b="-681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5588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2" grpId="0"/>
      <p:bldP spid="46" grpId="0"/>
      <p:bldP spid="47" grpId="0"/>
      <p:bldP spid="48" grpId="0"/>
      <p:bldP spid="49" grpId="0"/>
      <p:bldP spid="50" grpId="0"/>
      <p:bldP spid="5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ovéPole 1"/>
              <p:cNvSpPr txBox="1"/>
              <p:nvPr/>
            </p:nvSpPr>
            <p:spPr>
              <a:xfrm>
                <a:off x="576000" y="756000"/>
                <a:ext cx="667874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3200" dirty="0">
                    <a:solidFill>
                      <a:srgbClr val="C00000"/>
                    </a:solidFill>
                  </a:rPr>
                  <a:t>Graf </a:t>
                </a:r>
                <a:r>
                  <a:rPr lang="cs-CZ" sz="3200" dirty="0" err="1">
                    <a:solidFill>
                      <a:srgbClr val="C00000"/>
                    </a:solidFill>
                  </a:rPr>
                  <a:t>fce</a:t>
                </a:r>
                <a:r>
                  <a:rPr lang="cs-CZ" sz="3200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cs-CZ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cs-CZ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cs-CZ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cs-CZ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sz="3200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cs-CZ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</m:oMath>
                </a14:m>
                <a:r>
                  <a:rPr lang="cs-CZ" sz="4000" dirty="0">
                    <a:solidFill>
                      <a:srgbClr val="C00000"/>
                    </a:solidFill>
                  </a:rPr>
                  <a:t> </a:t>
                </a:r>
                <a:r>
                  <a:rPr lang="cs-CZ" sz="3200" dirty="0">
                    <a:solidFill>
                      <a:srgbClr val="C00000"/>
                    </a:solidFill>
                  </a:rPr>
                  <a:t>(</a:t>
                </a:r>
                <a:r>
                  <a:rPr lang="cs-CZ" sz="3200" dirty="0" err="1">
                    <a:solidFill>
                      <a:srgbClr val="C00000"/>
                    </a:solidFill>
                  </a:rPr>
                  <a:t>kosinusoida</a:t>
                </a:r>
                <a:r>
                  <a:rPr lang="cs-CZ" sz="3200" dirty="0">
                    <a:solidFill>
                      <a:srgbClr val="C00000"/>
                    </a:solidFill>
                  </a:rPr>
                  <a:t>)</a:t>
                </a:r>
                <a:endParaRPr lang="cs-CZ" sz="32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000" y="756000"/>
                <a:ext cx="6678744" cy="707886"/>
              </a:xfrm>
              <a:prstGeom prst="rect">
                <a:avLst/>
              </a:prstGeom>
              <a:blipFill>
                <a:blip r:embed="rId2"/>
                <a:stretch>
                  <a:fillRect l="-2281" b="-2413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797" y="1869103"/>
            <a:ext cx="7147101" cy="260115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8227955" y="3065892"/>
                <a:ext cx="3579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7955" y="3065892"/>
                <a:ext cx="357988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1376066" y="1501070"/>
                <a:ext cx="33181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066" y="1501070"/>
                <a:ext cx="331814" cy="461665"/>
              </a:xfrm>
              <a:prstGeom prst="rect">
                <a:avLst/>
              </a:prstGeom>
              <a:blipFill>
                <a:blip r:embed="rId5"/>
                <a:stretch>
                  <a:fillRect l="-5556" r="-12963" b="-105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933194" y="3169243"/>
                <a:ext cx="33982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0°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194" y="3169243"/>
                <a:ext cx="339828" cy="461665"/>
              </a:xfrm>
              <a:prstGeom prst="rect">
                <a:avLst/>
              </a:prstGeom>
              <a:blipFill>
                <a:blip r:embed="rId6"/>
                <a:stretch>
                  <a:fillRect l="-3571" r="-428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2451418" y="3169680"/>
                <a:ext cx="66522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90°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1418" y="3169680"/>
                <a:ext cx="665226" cy="461665"/>
              </a:xfrm>
              <a:prstGeom prst="rect">
                <a:avLst/>
              </a:prstGeom>
              <a:blipFill>
                <a:blip r:embed="rId7"/>
                <a:stretch>
                  <a:fillRect l="-183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4365504" y="2733841"/>
                <a:ext cx="78658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180°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5504" y="2733841"/>
                <a:ext cx="786585" cy="461665"/>
              </a:xfrm>
              <a:prstGeom prst="rect">
                <a:avLst/>
              </a:prstGeom>
              <a:blipFill>
                <a:blip r:embed="rId8"/>
                <a:stretch>
                  <a:fillRect l="-1550" r="-54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6314452" y="3179776"/>
                <a:ext cx="82725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270°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4452" y="3179776"/>
                <a:ext cx="827255" cy="461665"/>
              </a:xfrm>
              <a:prstGeom prst="rect">
                <a:avLst/>
              </a:prstGeom>
              <a:blipFill>
                <a:blip r:embed="rId9"/>
                <a:stretch>
                  <a:fillRect l="-220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7513440" y="3169680"/>
                <a:ext cx="85370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3440" y="3169680"/>
                <a:ext cx="853705" cy="461665"/>
              </a:xfrm>
              <a:prstGeom prst="rect">
                <a:avLst/>
              </a:prstGeom>
              <a:blipFill>
                <a:blip r:embed="rId10"/>
                <a:stretch>
                  <a:fillRect l="-21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Přímá spojnice 12"/>
          <p:cNvCxnSpPr/>
          <p:nvPr/>
        </p:nvCxnSpPr>
        <p:spPr>
          <a:xfrm flipV="1">
            <a:off x="1272808" y="2121254"/>
            <a:ext cx="67680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 flipV="1">
            <a:off x="1272808" y="4275466"/>
            <a:ext cx="34560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8106797" y="2115335"/>
            <a:ext cx="0" cy="11160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4758797" y="3159466"/>
            <a:ext cx="0" cy="11160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933194" y="3470006"/>
                <a:ext cx="33982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194" y="3470006"/>
                <a:ext cx="339828" cy="461665"/>
              </a:xfrm>
              <a:prstGeom prst="rect">
                <a:avLst/>
              </a:prstGeom>
              <a:blipFill>
                <a:blip r:embed="rId11"/>
                <a:stretch>
                  <a:fillRect l="-3571" r="-892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2565980" y="3504344"/>
                <a:ext cx="349195" cy="5822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cs-CZ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sz="2400" dirty="0"/>
                  <a:t>  </a:t>
                </a:r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5980" y="3504344"/>
                <a:ext cx="349195" cy="58227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4584198" y="2403524"/>
                <a:ext cx="34919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cs-CZ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4198" y="2403524"/>
                <a:ext cx="349195" cy="461665"/>
              </a:xfrm>
              <a:prstGeom prst="rect">
                <a:avLst/>
              </a:prstGeom>
              <a:blipFill>
                <a:blip r:embed="rId13"/>
                <a:stretch>
                  <a:fillRect r="-175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6450092" y="3527557"/>
                <a:ext cx="479296" cy="6146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cs-CZ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cs-CZ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sz="2400" dirty="0"/>
                  <a:t>  </a:t>
                </a:r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0092" y="3527557"/>
                <a:ext cx="479296" cy="61465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7615489" y="3495398"/>
                <a:ext cx="50342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cs-CZ" sz="24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cs-CZ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5489" y="3495398"/>
                <a:ext cx="503429" cy="461665"/>
              </a:xfrm>
              <a:prstGeom prst="rect">
                <a:avLst/>
              </a:prstGeom>
              <a:blipFill>
                <a:blip r:embed="rId15"/>
                <a:stretch>
                  <a:fillRect l="-2410" r="-361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>
                <a:off x="968925" y="1890421"/>
                <a:ext cx="33982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925" y="1890421"/>
                <a:ext cx="339828" cy="461665"/>
              </a:xfrm>
              <a:prstGeom prst="rect">
                <a:avLst/>
              </a:prstGeom>
              <a:blipFill>
                <a:blip r:embed="rId16"/>
                <a:stretch>
                  <a:fillRect l="-5357" r="-71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ovéPole 22"/>
              <p:cNvSpPr txBox="1"/>
              <p:nvPr/>
            </p:nvSpPr>
            <p:spPr>
              <a:xfrm>
                <a:off x="734854" y="4031156"/>
                <a:ext cx="54255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854" y="4031156"/>
                <a:ext cx="542557" cy="461665"/>
              </a:xfrm>
              <a:prstGeom prst="rect">
                <a:avLst/>
              </a:prstGeom>
              <a:blipFill>
                <a:blip r:embed="rId17"/>
                <a:stretch>
                  <a:fillRect r="-89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Přímá spojnice se šipkou 29"/>
          <p:cNvCxnSpPr/>
          <p:nvPr/>
        </p:nvCxnSpPr>
        <p:spPr>
          <a:xfrm flipV="1">
            <a:off x="5233406" y="3487711"/>
            <a:ext cx="468000" cy="3960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 flipV="1">
            <a:off x="7108119" y="2554425"/>
            <a:ext cx="468000" cy="3960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>
            <a:off x="1905450" y="2577980"/>
            <a:ext cx="468000" cy="3960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/>
          <p:nvPr/>
        </p:nvCxnSpPr>
        <p:spPr>
          <a:xfrm>
            <a:off x="3831159" y="3487530"/>
            <a:ext cx="468000" cy="3960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ovéPole 33"/>
              <p:cNvSpPr txBox="1"/>
              <p:nvPr/>
            </p:nvSpPr>
            <p:spPr>
              <a:xfrm>
                <a:off x="1684316" y="2633929"/>
                <a:ext cx="37628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34" name="TextovéPol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4316" y="2633929"/>
                <a:ext cx="376280" cy="461665"/>
              </a:xfrm>
              <a:prstGeom prst="rect">
                <a:avLst/>
              </a:prstGeom>
              <a:blipFill>
                <a:blip r:embed="rId23"/>
                <a:stretch>
                  <a:fillRect l="-1613" r="-967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ovéPole 34"/>
              <p:cNvSpPr txBox="1"/>
              <p:nvPr/>
            </p:nvSpPr>
            <p:spPr>
              <a:xfrm>
                <a:off x="7362837" y="2621118"/>
                <a:ext cx="37628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35" name="TextovéPo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2837" y="2621118"/>
                <a:ext cx="376280" cy="461665"/>
              </a:xfrm>
              <a:prstGeom prst="rect">
                <a:avLst/>
              </a:prstGeom>
              <a:blipFill>
                <a:blip r:embed="rId24"/>
                <a:stretch>
                  <a:fillRect l="-1613" r="-967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ovéPole 35"/>
              <p:cNvSpPr txBox="1"/>
              <p:nvPr/>
            </p:nvSpPr>
            <p:spPr>
              <a:xfrm>
                <a:off x="4108440" y="3390935"/>
                <a:ext cx="37628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3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8440" y="3390935"/>
                <a:ext cx="376280" cy="461665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5044440" y="3369642"/>
                <a:ext cx="37628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4440" y="3369642"/>
                <a:ext cx="376280" cy="461665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ovéPole 37"/>
              <p:cNvSpPr txBox="1"/>
              <p:nvPr/>
            </p:nvSpPr>
            <p:spPr>
              <a:xfrm>
                <a:off x="3990498" y="4694211"/>
                <a:ext cx="19119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𝐷</m:t>
                    </m:r>
                    <m:d>
                      <m:d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000" b="1" i="0" smtClean="0">
                        <a:latin typeface="Cambria Math" panose="02040503050406030204" pitchFamily="18" charset="0"/>
                      </a:rPr>
                      <m:t>𝐑</m:t>
                    </m:r>
                  </m:oMath>
                </a14:m>
                <a:r>
                  <a:rPr lang="cs-CZ" sz="2000" dirty="0"/>
                  <a:t> </a:t>
                </a:r>
              </a:p>
            </p:txBody>
          </p:sp>
        </mc:Choice>
        <mc:Fallback xmlns="">
          <p:sp>
            <p:nvSpPr>
              <p:cNvPr id="38" name="TextovéPole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0498" y="4694211"/>
                <a:ext cx="1911928" cy="400110"/>
              </a:xfrm>
              <a:prstGeom prst="rect">
                <a:avLst/>
              </a:prstGeom>
              <a:blipFill rotWithShape="1">
                <a:blip r:embed="rId27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ovéPole 38"/>
              <p:cNvSpPr txBox="1"/>
              <p:nvPr/>
            </p:nvSpPr>
            <p:spPr>
              <a:xfrm>
                <a:off x="5609354" y="4637114"/>
                <a:ext cx="187794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⟨"/>
                        <m:endChr m:val="⟩"/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−1;1</m:t>
                        </m:r>
                      </m:e>
                    </m:d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39" name="TextovéPol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9354" y="4637114"/>
                <a:ext cx="1877947" cy="461665"/>
              </a:xfrm>
              <a:prstGeom prst="rect">
                <a:avLst/>
              </a:prstGeom>
              <a:blipFill rotWithShape="1">
                <a:blip r:embed="rId28"/>
                <a:stretch>
                  <a:fillRect b="-10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ovéPole 39"/>
          <p:cNvSpPr txBox="1"/>
          <p:nvPr/>
        </p:nvSpPr>
        <p:spPr>
          <a:xfrm>
            <a:off x="1366702" y="5094321"/>
            <a:ext cx="41286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sudá, omezená shora i zdola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ovéPole 40"/>
              <p:cNvSpPr txBox="1"/>
              <p:nvPr/>
            </p:nvSpPr>
            <p:spPr>
              <a:xfrm>
                <a:off x="1360473" y="4694211"/>
                <a:ext cx="270468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000" dirty="0"/>
                  <a:t>základní perioda </a:t>
                </a:r>
                <a14:m>
                  <m:oMath xmlns:m="http://schemas.openxmlformats.org/officeDocument/2006/math">
                    <m:r>
                      <a:rPr lang="cs-CZ" sz="20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cs-CZ" sz="2000" dirty="0"/>
                  <a:t>  </a:t>
                </a:r>
              </a:p>
            </p:txBody>
          </p:sp>
        </mc:Choice>
        <mc:Fallback xmlns="">
          <p:sp>
            <p:nvSpPr>
              <p:cNvPr id="41" name="TextovéPole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0473" y="4694211"/>
                <a:ext cx="2704686" cy="400110"/>
              </a:xfrm>
              <a:prstGeom prst="rect">
                <a:avLst/>
              </a:prstGeom>
              <a:blipFill rotWithShape="1">
                <a:blip r:embed="rId29"/>
                <a:stretch>
                  <a:fillRect l="-2252" t="-7576" b="-257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ovéPole 41"/>
              <p:cNvSpPr txBox="1"/>
              <p:nvPr/>
            </p:nvSpPr>
            <p:spPr>
              <a:xfrm>
                <a:off x="1366702" y="5939682"/>
                <a:ext cx="562098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000" dirty="0"/>
                  <a:t>maximum rovno </a:t>
                </a:r>
                <a14:m>
                  <m:oMath xmlns:m="http://schemas.openxmlformats.org/officeDocument/2006/math">
                    <m:r>
                      <a:rPr lang="cs-CZ" sz="2000" i="1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cs-CZ" sz="2000" dirty="0"/>
                  <a:t> v bodech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  <m:r>
                      <a:rPr lang="cs-CZ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000" b="0" i="1" smtClean="0">
                        <a:latin typeface="Cambria Math"/>
                      </a:rPr>
                      <m:t>0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+2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;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cs-CZ" sz="2000" b="1" i="1">
                        <a:latin typeface="Cambria Math" panose="02040503050406030204" pitchFamily="18" charset="0"/>
                      </a:rPr>
                      <m:t>𝐙</m:t>
                    </m:r>
                  </m:oMath>
                </a14:m>
                <a:endParaRPr lang="cs-CZ" sz="2000" dirty="0"/>
              </a:p>
            </p:txBody>
          </p:sp>
        </mc:Choice>
        <mc:Fallback xmlns="">
          <p:sp>
            <p:nvSpPr>
              <p:cNvPr id="42" name="TextovéPole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6702" y="5939682"/>
                <a:ext cx="5620986" cy="400110"/>
              </a:xfrm>
              <a:prstGeom prst="rect">
                <a:avLst/>
              </a:prstGeom>
              <a:blipFill rotWithShape="1">
                <a:blip r:embed="rId30"/>
                <a:stretch>
                  <a:fillRect l="-1085" t="-7576" b="-257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ovéPole 42"/>
              <p:cNvSpPr txBox="1"/>
              <p:nvPr/>
            </p:nvSpPr>
            <p:spPr>
              <a:xfrm>
                <a:off x="1366702" y="5494431"/>
                <a:ext cx="583426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000" dirty="0"/>
                  <a:t>minimum rovno </a:t>
                </a:r>
                <a14:m>
                  <m:oMath xmlns:m="http://schemas.openxmlformats.org/officeDocument/2006/math">
                    <m:r>
                      <a:rPr lang="cs-CZ" sz="20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cs-CZ" sz="2000" dirty="0"/>
                  <a:t> v bodech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  <m:r>
                      <a:rPr lang="cs-CZ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000" i="1">
                        <a:latin typeface="Cambria Math"/>
                      </a:rPr>
                      <m:t>𝜋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+2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;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cs-CZ" sz="2000" b="1" i="1">
                        <a:latin typeface="Cambria Math" panose="02040503050406030204" pitchFamily="18" charset="0"/>
                      </a:rPr>
                      <m:t>𝐙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cs-CZ" sz="2000" dirty="0"/>
              </a:p>
            </p:txBody>
          </p:sp>
        </mc:Choice>
        <mc:Fallback xmlns="">
          <p:sp>
            <p:nvSpPr>
              <p:cNvPr id="43" name="TextovéPole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6702" y="5494431"/>
                <a:ext cx="5834262" cy="400110"/>
              </a:xfrm>
              <a:prstGeom prst="rect">
                <a:avLst/>
              </a:prstGeom>
              <a:blipFill rotWithShape="1">
                <a:blip r:embed="rId31"/>
                <a:stretch>
                  <a:fillRect l="-1045" t="-7576" b="-257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3766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7674" y="298924"/>
            <a:ext cx="4881779" cy="528371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ovéPole 2"/>
              <p:cNvSpPr txBox="1"/>
              <p:nvPr/>
            </p:nvSpPr>
            <p:spPr>
              <a:xfrm>
                <a:off x="360000" y="680637"/>
                <a:ext cx="3420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3200" dirty="0">
                    <a:solidFill>
                      <a:srgbClr val="C00000"/>
                    </a:solidFill>
                  </a:rPr>
                  <a:t>Graf </a:t>
                </a:r>
                <a:r>
                  <a:rPr lang="cs-CZ" sz="3200" dirty="0" err="1">
                    <a:solidFill>
                      <a:srgbClr val="C00000"/>
                    </a:solidFill>
                  </a:rPr>
                  <a:t>fce</a:t>
                </a:r>
                <a:r>
                  <a:rPr lang="cs-CZ" sz="3200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cs-CZ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cs-CZ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cs-CZ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cs-CZ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sz="3200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tg</m:t>
                        </m:r>
                      </m:fName>
                      <m:e>
                        <m:r>
                          <a:rPr lang="cs-CZ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</m:oMath>
                </a14:m>
                <a:endParaRPr lang="cs-CZ" sz="3200" dirty="0">
                  <a:solidFill>
                    <a:srgbClr val="C00000"/>
                  </a:solidFill>
                </a:endParaRPr>
              </a:p>
              <a:p>
                <a:r>
                  <a:rPr lang="cs-CZ" sz="3200" dirty="0">
                    <a:solidFill>
                      <a:srgbClr val="C00000"/>
                    </a:solidFill>
                  </a:rPr>
                  <a:t>(tangentoida)</a:t>
                </a:r>
              </a:p>
            </p:txBody>
          </p:sp>
        </mc:Choice>
        <mc:Fallback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" y="680637"/>
                <a:ext cx="3420000" cy="1077218"/>
              </a:xfrm>
              <a:prstGeom prst="rect">
                <a:avLst/>
              </a:prstGeom>
              <a:blipFill>
                <a:blip r:embed="rId3"/>
                <a:stretch>
                  <a:fillRect l="-4456" t="-6818" b="-1818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8698136" y="2855639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8136" y="2855639"/>
                <a:ext cx="513877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4020575" y="16310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0575" y="16310"/>
                <a:ext cx="513877" cy="461665"/>
              </a:xfrm>
              <a:prstGeom prst="rect">
                <a:avLst/>
              </a:prstGeom>
              <a:blipFill>
                <a:blip r:embed="rId5"/>
                <a:stretch>
                  <a:fillRect l="-3571" b="-10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582012" y="2957581"/>
                <a:ext cx="33982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0°</m:t>
                    </m:r>
                  </m:oMath>
                </a14:m>
                <a:r>
                  <a:rPr lang="cs-CZ" sz="2400" dirty="0">
                    <a:solidFill>
                      <a:srgbClr val="0070C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2012" y="2957581"/>
                <a:ext cx="339828" cy="461665"/>
              </a:xfrm>
              <a:prstGeom prst="rect">
                <a:avLst/>
              </a:prstGeom>
              <a:blipFill rotWithShape="1">
                <a:blip r:embed="rId6"/>
                <a:stretch>
                  <a:fillRect l="-5455" r="-436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4534452" y="2935405"/>
                <a:ext cx="66522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90°</m:t>
                    </m:r>
                  </m:oMath>
                </a14:m>
                <a:r>
                  <a:rPr lang="cs-CZ" sz="2400" dirty="0">
                    <a:solidFill>
                      <a:srgbClr val="0070C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4452" y="2935405"/>
                <a:ext cx="665226" cy="461665"/>
              </a:xfrm>
              <a:prstGeom prst="rect">
                <a:avLst/>
              </a:prstGeom>
              <a:blipFill rotWithShape="1">
                <a:blip r:embed="rId7"/>
                <a:stretch>
                  <a:fillRect l="-27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6153422" y="2950124"/>
                <a:ext cx="78658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180°</m:t>
                    </m:r>
                  </m:oMath>
                </a14:m>
                <a:r>
                  <a:rPr lang="cs-CZ" sz="2400" dirty="0">
                    <a:solidFill>
                      <a:srgbClr val="0070C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3422" y="2950124"/>
                <a:ext cx="786585" cy="461665"/>
              </a:xfrm>
              <a:prstGeom prst="rect">
                <a:avLst/>
              </a:prstGeom>
              <a:blipFill rotWithShape="1">
                <a:blip r:embed="rId8"/>
                <a:stretch>
                  <a:fillRect l="-1550" r="-54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6793644" y="2950123"/>
                <a:ext cx="82725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270°</m:t>
                    </m:r>
                  </m:oMath>
                </a14:m>
                <a:r>
                  <a:rPr lang="cs-CZ" sz="2400" dirty="0">
                    <a:solidFill>
                      <a:srgbClr val="0070C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3644" y="2950123"/>
                <a:ext cx="827255" cy="461665"/>
              </a:xfrm>
              <a:prstGeom prst="rect">
                <a:avLst/>
              </a:prstGeom>
              <a:blipFill rotWithShape="1">
                <a:blip r:embed="rId9"/>
                <a:stretch>
                  <a:fillRect l="-147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7945866" y="2495916"/>
                <a:ext cx="85370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cs-CZ" sz="2400" dirty="0">
                    <a:solidFill>
                      <a:srgbClr val="0070C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5866" y="2495916"/>
                <a:ext cx="853705" cy="461665"/>
              </a:xfrm>
              <a:prstGeom prst="rect">
                <a:avLst/>
              </a:prstGeom>
              <a:blipFill rotWithShape="1">
                <a:blip r:embed="rId10"/>
                <a:stretch>
                  <a:fillRect l="-142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Přímá spojnice 10"/>
          <p:cNvCxnSpPr/>
          <p:nvPr/>
        </p:nvCxnSpPr>
        <p:spPr>
          <a:xfrm>
            <a:off x="5180013" y="298924"/>
            <a:ext cx="0" cy="52920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7501279" y="290634"/>
            <a:ext cx="0" cy="52920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3582012" y="3240195"/>
                <a:ext cx="33982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cs-CZ" sz="2400" dirty="0">
                    <a:solidFill>
                      <a:srgbClr val="0070C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2012" y="3240195"/>
                <a:ext cx="339828" cy="461665"/>
              </a:xfrm>
              <a:prstGeom prst="rect">
                <a:avLst/>
              </a:prstGeom>
              <a:blipFill rotWithShape="1">
                <a:blip r:embed="rId11"/>
                <a:stretch>
                  <a:fillRect l="-5455" r="-909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4644415" y="3283682"/>
                <a:ext cx="349195" cy="5822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cs-CZ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sz="2400" dirty="0">
                    <a:solidFill>
                      <a:srgbClr val="0070C0"/>
                    </a:solidFill>
                  </a:rPr>
                  <a:t>  </a:t>
                </a:r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415" y="3283682"/>
                <a:ext cx="349195" cy="58227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6359490" y="3232157"/>
                <a:ext cx="34919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cs-CZ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9490" y="3232157"/>
                <a:ext cx="349195" cy="46166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6914989" y="3279780"/>
                <a:ext cx="479296" cy="6146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cs-CZ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cs-CZ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sz="2400" dirty="0">
                    <a:solidFill>
                      <a:srgbClr val="0070C0"/>
                    </a:solidFill>
                  </a:rPr>
                  <a:t>  </a:t>
                </a:r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989" y="3279780"/>
                <a:ext cx="479296" cy="61465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8014142" y="2126131"/>
                <a:ext cx="50342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cs-CZ" sz="24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cs-CZ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4142" y="2126131"/>
                <a:ext cx="503429" cy="461665"/>
              </a:xfrm>
              <a:prstGeom prst="rect">
                <a:avLst/>
              </a:prstGeom>
              <a:blipFill rotWithShape="1">
                <a:blip r:embed="rId15"/>
                <a:stretch>
                  <a:fillRect l="-3659" r="-365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Přímá spojnice se šipkou 17"/>
          <p:cNvCxnSpPr/>
          <p:nvPr/>
        </p:nvCxnSpPr>
        <p:spPr>
          <a:xfrm flipV="1">
            <a:off x="4442399" y="2318757"/>
            <a:ext cx="362941" cy="475341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>
                <a:off x="6886278" y="2419051"/>
                <a:ext cx="37628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cs-CZ" sz="24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6278" y="2419051"/>
                <a:ext cx="376280" cy="461665"/>
              </a:xfrm>
              <a:prstGeom prst="rect">
                <a:avLst/>
              </a:prstGeom>
              <a:blipFill rotWithShape="1">
                <a:blip r:embed="rId16"/>
                <a:stretch>
                  <a:fillRect l="-1639" r="-114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ovéPole 22"/>
              <p:cNvSpPr txBox="1"/>
              <p:nvPr/>
            </p:nvSpPr>
            <p:spPr>
              <a:xfrm>
                <a:off x="4585857" y="2422249"/>
                <a:ext cx="37628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cs-CZ" sz="24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5857" y="2422249"/>
                <a:ext cx="376280" cy="461665"/>
              </a:xfrm>
              <a:prstGeom prst="rect">
                <a:avLst/>
              </a:prstGeom>
              <a:blipFill rotWithShape="1">
                <a:blip r:embed="rId17"/>
                <a:stretch>
                  <a:fillRect r="-112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/>
              <p:cNvSpPr txBox="1"/>
              <p:nvPr/>
            </p:nvSpPr>
            <p:spPr>
              <a:xfrm>
                <a:off x="7647091" y="3009362"/>
                <a:ext cx="37628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cs-CZ" sz="2400" dirty="0">
                    <a:solidFill>
                      <a:srgbClr val="0070C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7091" y="3009362"/>
                <a:ext cx="376280" cy="461665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/>
              <p:cNvSpPr txBox="1"/>
              <p:nvPr/>
            </p:nvSpPr>
            <p:spPr>
              <a:xfrm>
                <a:off x="5335280" y="3009362"/>
                <a:ext cx="37628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cs-CZ" sz="2400" dirty="0">
                    <a:solidFill>
                      <a:srgbClr val="0070C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5280" y="3009362"/>
                <a:ext cx="376280" cy="461665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Přímá spojnice se šipkou 26"/>
          <p:cNvCxnSpPr/>
          <p:nvPr/>
        </p:nvCxnSpPr>
        <p:spPr>
          <a:xfrm flipV="1">
            <a:off x="5554687" y="3099477"/>
            <a:ext cx="362941" cy="475341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 flipV="1">
            <a:off x="6755541" y="2345670"/>
            <a:ext cx="362941" cy="475341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/>
          <p:nvPr/>
        </p:nvCxnSpPr>
        <p:spPr>
          <a:xfrm flipV="1">
            <a:off x="7858243" y="3113809"/>
            <a:ext cx="362941" cy="475341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ovéPole 29"/>
              <p:cNvSpPr txBox="1"/>
              <p:nvPr/>
            </p:nvSpPr>
            <p:spPr>
              <a:xfrm>
                <a:off x="470459" y="2549262"/>
                <a:ext cx="3268087" cy="550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𝐷</m:t>
                    </m:r>
                    <m:d>
                      <m:d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000" b="1" i="0" smtClean="0">
                        <a:latin typeface="Cambria Math" panose="02040503050406030204" pitchFamily="18" charset="0"/>
                      </a:rPr>
                      <m:t>𝐑</m:t>
                    </m:r>
                    <m:r>
                      <a:rPr lang="cs-CZ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∖</m:t>
                    </m:r>
                    <m:d>
                      <m:dPr>
                        <m:begChr m:val="{"/>
                        <m:endChr m:val="}"/>
                        <m:ctrlPr>
                          <a:rPr lang="cs-CZ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cs-CZ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;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cs-CZ" sz="2000" b="1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𝐙</m:t>
                        </m:r>
                      </m:e>
                    </m:d>
                  </m:oMath>
                </a14:m>
                <a:r>
                  <a:rPr lang="cs-CZ" sz="2000" dirty="0"/>
                  <a:t> </a:t>
                </a:r>
              </a:p>
            </p:txBody>
          </p:sp>
        </mc:Choice>
        <mc:Fallback xmlns="">
          <p:sp>
            <p:nvSpPr>
              <p:cNvPr id="30" name="TextovéPol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459" y="2549262"/>
                <a:ext cx="3268087" cy="550215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470459" y="3113809"/>
                <a:ext cx="138012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sz="2000" b="1" dirty="0"/>
                  <a:t> </a:t>
                </a:r>
                <a14:m>
                  <m:oMath xmlns:m="http://schemas.openxmlformats.org/officeDocument/2006/math">
                    <m:r>
                      <a:rPr lang="cs-CZ" sz="2000" b="1">
                        <a:latin typeface="Cambria Math" panose="02040503050406030204" pitchFamily="18" charset="0"/>
                      </a:rPr>
                      <m:t>𝐑</m:t>
                    </m:r>
                  </m:oMath>
                </a14:m>
                <a:endParaRPr lang="cs-CZ" sz="2000" dirty="0"/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459" y="3113809"/>
                <a:ext cx="1380125" cy="400110"/>
              </a:xfrm>
              <a:prstGeom prst="rect">
                <a:avLst/>
              </a:prstGeom>
              <a:blipFill rotWithShape="1">
                <a:blip r:embed="rId21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ovéPole 31"/>
          <p:cNvSpPr txBox="1"/>
          <p:nvPr/>
        </p:nvSpPr>
        <p:spPr>
          <a:xfrm>
            <a:off x="470459" y="3567837"/>
            <a:ext cx="25172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lichá, není omezená ani shora ani zdola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ovéPole 32"/>
              <p:cNvSpPr txBox="1"/>
              <p:nvPr/>
            </p:nvSpPr>
            <p:spPr>
              <a:xfrm>
                <a:off x="455043" y="2145615"/>
                <a:ext cx="212337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000" dirty="0"/>
                  <a:t>základní perioda</a:t>
                </a:r>
                <a:r>
                  <a:rPr lang="cs-CZ" sz="20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cs-CZ" sz="2000" dirty="0"/>
              </a:p>
            </p:txBody>
          </p:sp>
        </mc:Choice>
        <mc:Fallback xmlns="">
          <p:sp>
            <p:nvSpPr>
              <p:cNvPr id="33" name="TextovéPol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043" y="2145615"/>
                <a:ext cx="2123374" cy="400110"/>
              </a:xfrm>
              <a:prstGeom prst="rect">
                <a:avLst/>
              </a:prstGeom>
              <a:blipFill rotWithShape="1">
                <a:blip r:embed="rId22"/>
                <a:stretch>
                  <a:fillRect l="-3161" t="-7576" b="-257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ovéPole 37"/>
              <p:cNvSpPr txBox="1"/>
              <p:nvPr/>
            </p:nvSpPr>
            <p:spPr>
              <a:xfrm>
                <a:off x="3680747" y="2060988"/>
                <a:ext cx="33982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cs-CZ" sz="24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8" name="TextovéPole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0747" y="2060988"/>
                <a:ext cx="339828" cy="461665"/>
              </a:xfrm>
              <a:prstGeom prst="rect">
                <a:avLst/>
              </a:prstGeom>
              <a:blipFill rotWithShape="1">
                <a:blip r:embed="rId23"/>
                <a:stretch>
                  <a:fillRect l="-5357" r="-71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ovéPole 38"/>
              <p:cNvSpPr txBox="1"/>
              <p:nvPr/>
            </p:nvSpPr>
            <p:spPr>
              <a:xfrm>
                <a:off x="3467268" y="3527265"/>
                <a:ext cx="54255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cs-CZ" sz="24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9" name="TextovéPol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7268" y="3527265"/>
                <a:ext cx="542557" cy="461665"/>
              </a:xfrm>
              <a:prstGeom prst="rect">
                <a:avLst/>
              </a:prstGeom>
              <a:blipFill rotWithShape="1">
                <a:blip r:embed="rId24"/>
                <a:stretch>
                  <a:fillRect r="-89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ovéPole 39"/>
          <p:cNvSpPr txBox="1"/>
          <p:nvPr/>
        </p:nvSpPr>
        <p:spPr>
          <a:xfrm>
            <a:off x="3877674" y="2107155"/>
            <a:ext cx="382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–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3878699" y="3397070"/>
            <a:ext cx="382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–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470458" y="4275723"/>
            <a:ext cx="22635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nemá ani minimum ani maximum</a:t>
            </a:r>
          </a:p>
        </p:txBody>
      </p:sp>
    </p:spTree>
    <p:extLst>
      <p:ext uri="{BB962C8B-B14F-4D97-AF65-F5344CB8AC3E}">
        <p14:creationId xmlns:p14="http://schemas.microsoft.com/office/powerpoint/2010/main" val="3957174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30" grpId="0"/>
      <p:bldP spid="31" grpId="0"/>
      <p:bldP spid="32" grpId="0"/>
      <p:bldP spid="33" grpId="0"/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Obrázek 3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1269" y="312691"/>
            <a:ext cx="4694575" cy="528978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ovéPole 2"/>
              <p:cNvSpPr txBox="1"/>
              <p:nvPr/>
            </p:nvSpPr>
            <p:spPr>
              <a:xfrm>
                <a:off x="168119" y="684706"/>
                <a:ext cx="3841706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3200" dirty="0">
                    <a:solidFill>
                      <a:srgbClr val="C00000"/>
                    </a:solidFill>
                  </a:rPr>
                  <a:t>Graf </a:t>
                </a:r>
                <a:r>
                  <a:rPr lang="cs-CZ" sz="3200" dirty="0" err="1">
                    <a:solidFill>
                      <a:srgbClr val="C00000"/>
                    </a:solidFill>
                  </a:rPr>
                  <a:t>fce</a:t>
                </a:r>
                <a:r>
                  <a:rPr lang="cs-CZ" sz="3200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cs-CZ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cs-CZ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cs-CZ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cs-CZ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sz="3200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cotg</m:t>
                        </m:r>
                      </m:fName>
                      <m:e>
                        <m:r>
                          <a:rPr lang="cs-CZ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</m:oMath>
                </a14:m>
                <a:endParaRPr lang="cs-CZ" sz="3200" dirty="0">
                  <a:solidFill>
                    <a:srgbClr val="C00000"/>
                  </a:solidFill>
                </a:endParaRPr>
              </a:p>
              <a:p>
                <a:r>
                  <a:rPr lang="cs-CZ" sz="3200" dirty="0">
                    <a:solidFill>
                      <a:srgbClr val="C00000"/>
                    </a:solidFill>
                  </a:rPr>
                  <a:t>(</a:t>
                </a:r>
                <a:r>
                  <a:rPr lang="cs-CZ" sz="3200" dirty="0" err="1">
                    <a:solidFill>
                      <a:srgbClr val="C00000"/>
                    </a:solidFill>
                  </a:rPr>
                  <a:t>kotangentoida</a:t>
                </a:r>
                <a:r>
                  <a:rPr lang="cs-CZ" sz="3200" dirty="0">
                    <a:solidFill>
                      <a:srgbClr val="C00000"/>
                    </a:solidFill>
                  </a:rPr>
                  <a:t>)</a:t>
                </a:r>
              </a:p>
            </p:txBody>
          </p:sp>
        </mc:Choice>
        <mc:Fallback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119" y="684706"/>
                <a:ext cx="3841706" cy="1077218"/>
              </a:xfrm>
              <a:prstGeom prst="rect">
                <a:avLst/>
              </a:prstGeom>
              <a:blipFill>
                <a:blip r:embed="rId3"/>
                <a:stretch>
                  <a:fillRect l="-4127" t="-6780" b="-1751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8608835" y="2789724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8835" y="2789724"/>
                <a:ext cx="513877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4000537" y="-86229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537" y="-86229"/>
                <a:ext cx="513877" cy="461665"/>
              </a:xfrm>
              <a:prstGeom prst="rect">
                <a:avLst/>
              </a:prstGeom>
              <a:blipFill>
                <a:blip r:embed="rId5"/>
                <a:stretch>
                  <a:fillRect l="-3529" b="-92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582012" y="2957581"/>
                <a:ext cx="33982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0°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2012" y="2957581"/>
                <a:ext cx="339828" cy="461665"/>
              </a:xfrm>
              <a:prstGeom prst="rect">
                <a:avLst/>
              </a:prstGeom>
              <a:blipFill>
                <a:blip r:embed="rId6"/>
                <a:stretch>
                  <a:fillRect l="-5455" r="-436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4632752" y="2935404"/>
                <a:ext cx="66522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90°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2752" y="2935404"/>
                <a:ext cx="665226" cy="461665"/>
              </a:xfrm>
              <a:prstGeom prst="rect">
                <a:avLst/>
              </a:prstGeom>
              <a:blipFill>
                <a:blip r:embed="rId7"/>
                <a:stretch>
                  <a:fillRect l="-27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5588304" y="2496156"/>
                <a:ext cx="78658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180°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8304" y="2496156"/>
                <a:ext cx="786585" cy="461665"/>
              </a:xfrm>
              <a:prstGeom prst="rect">
                <a:avLst/>
              </a:prstGeom>
              <a:blipFill>
                <a:blip r:embed="rId8"/>
                <a:stretch>
                  <a:fillRect l="-2326" r="-46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6793644" y="2950123"/>
                <a:ext cx="82725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270°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3644" y="2950123"/>
                <a:ext cx="827255" cy="461665"/>
              </a:xfrm>
              <a:prstGeom prst="rect">
                <a:avLst/>
              </a:prstGeom>
              <a:blipFill>
                <a:blip r:embed="rId9"/>
                <a:stretch>
                  <a:fillRect l="-147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7824209" y="2489323"/>
                <a:ext cx="85370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4209" y="2489323"/>
                <a:ext cx="853705" cy="461665"/>
              </a:xfrm>
              <a:prstGeom prst="rect">
                <a:avLst/>
              </a:prstGeom>
              <a:blipFill>
                <a:blip r:embed="rId10"/>
                <a:stretch>
                  <a:fillRect l="-141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Přímá spojnice 10"/>
          <p:cNvCxnSpPr/>
          <p:nvPr/>
        </p:nvCxnSpPr>
        <p:spPr>
          <a:xfrm>
            <a:off x="6336000" y="298924"/>
            <a:ext cx="0" cy="52920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8586000" y="290634"/>
            <a:ext cx="0" cy="52920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3582012" y="3240195"/>
                <a:ext cx="33982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2012" y="3240195"/>
                <a:ext cx="339828" cy="461665"/>
              </a:xfrm>
              <a:prstGeom prst="rect">
                <a:avLst/>
              </a:prstGeom>
              <a:blipFill>
                <a:blip r:embed="rId11"/>
                <a:stretch>
                  <a:fillRect l="-5455" r="-909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4741308" y="3278112"/>
                <a:ext cx="349195" cy="5822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cs-CZ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sz="2400" dirty="0"/>
                  <a:t>  </a:t>
                </a:r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1308" y="3278112"/>
                <a:ext cx="349195" cy="58227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5795564" y="2186695"/>
                <a:ext cx="34919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cs-CZ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5564" y="2186695"/>
                <a:ext cx="349195" cy="46166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6914989" y="3279780"/>
                <a:ext cx="479296" cy="6146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cs-CZ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cs-CZ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sz="2400" dirty="0"/>
                  <a:t>  </a:t>
                </a:r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989" y="3279780"/>
                <a:ext cx="479296" cy="61465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7885690" y="2114532"/>
                <a:ext cx="50342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cs-CZ" sz="24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cs-CZ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5690" y="2114532"/>
                <a:ext cx="503429" cy="461665"/>
              </a:xfrm>
              <a:prstGeom prst="rect">
                <a:avLst/>
              </a:prstGeom>
              <a:blipFill>
                <a:blip r:embed="rId15"/>
                <a:stretch>
                  <a:fillRect l="-3659" r="-365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>
                <a:off x="6472479" y="2342192"/>
                <a:ext cx="37628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2479" y="2342192"/>
                <a:ext cx="376280" cy="461665"/>
              </a:xfrm>
              <a:prstGeom prst="rect">
                <a:avLst/>
              </a:prstGeom>
              <a:blipFill>
                <a:blip r:embed="rId16"/>
                <a:stretch>
                  <a:fillRect l="-1639" r="-114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ovéPole 22"/>
              <p:cNvSpPr txBox="1"/>
              <p:nvPr/>
            </p:nvSpPr>
            <p:spPr>
              <a:xfrm>
                <a:off x="4162961" y="2346763"/>
                <a:ext cx="37628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2961" y="2346763"/>
                <a:ext cx="376280" cy="461665"/>
              </a:xfrm>
              <a:prstGeom prst="rect">
                <a:avLst/>
              </a:prstGeom>
              <a:blipFill>
                <a:blip r:embed="rId17"/>
                <a:stretch>
                  <a:fillRect l="-1613" r="-967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/>
              <p:cNvSpPr txBox="1"/>
              <p:nvPr/>
            </p:nvSpPr>
            <p:spPr>
              <a:xfrm>
                <a:off x="8096261" y="3029616"/>
                <a:ext cx="37628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6261" y="3029616"/>
                <a:ext cx="376280" cy="46166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/>
              <p:cNvSpPr txBox="1"/>
              <p:nvPr/>
            </p:nvSpPr>
            <p:spPr>
              <a:xfrm>
                <a:off x="5790219" y="3047280"/>
                <a:ext cx="37628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0219" y="3047280"/>
                <a:ext cx="376280" cy="461665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Přímá spojnice se šipkou 28"/>
          <p:cNvCxnSpPr/>
          <p:nvPr/>
        </p:nvCxnSpPr>
        <p:spPr>
          <a:xfrm>
            <a:off x="4366688" y="2254382"/>
            <a:ext cx="343482" cy="536541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ovéPole 29"/>
              <p:cNvSpPr txBox="1"/>
              <p:nvPr/>
            </p:nvSpPr>
            <p:spPr>
              <a:xfrm>
                <a:off x="458928" y="2654003"/>
                <a:ext cx="272053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𝐷</m:t>
                    </m:r>
                    <m:d>
                      <m:d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000" b="1" i="0" smtClean="0">
                        <a:latin typeface="Cambria Math" panose="02040503050406030204" pitchFamily="18" charset="0"/>
                      </a:rPr>
                      <m:t>𝐑</m:t>
                    </m:r>
                    <m:r>
                      <a:rPr lang="cs-CZ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∖</m:t>
                    </m:r>
                    <m:d>
                      <m:dPr>
                        <m:begChr m:val="{"/>
                        <m:endChr m:val="}"/>
                        <m:ctrlPr>
                          <a:rPr lang="cs-CZ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;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cs-CZ" sz="2000" b="1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𝐙</m:t>
                        </m:r>
                      </m:e>
                    </m:d>
                  </m:oMath>
                </a14:m>
                <a:r>
                  <a:rPr lang="cs-CZ" sz="2000" dirty="0"/>
                  <a:t> </a:t>
                </a:r>
              </a:p>
            </p:txBody>
          </p:sp>
        </mc:Choice>
        <mc:Fallback xmlns="">
          <p:sp>
            <p:nvSpPr>
              <p:cNvPr id="30" name="TextovéPol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928" y="2654003"/>
                <a:ext cx="2720537" cy="400110"/>
              </a:xfrm>
              <a:prstGeom prst="rect">
                <a:avLst/>
              </a:prstGeom>
              <a:blipFill rotWithShape="1">
                <a:blip r:embed="rId20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ovéPole 37"/>
              <p:cNvSpPr txBox="1"/>
              <p:nvPr/>
            </p:nvSpPr>
            <p:spPr>
              <a:xfrm>
                <a:off x="3680747" y="2060988"/>
                <a:ext cx="33982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38" name="TextovéPole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0747" y="2060988"/>
                <a:ext cx="339828" cy="461665"/>
              </a:xfrm>
              <a:prstGeom prst="rect">
                <a:avLst/>
              </a:prstGeom>
              <a:blipFill>
                <a:blip r:embed="rId23"/>
                <a:stretch>
                  <a:fillRect l="-5357" r="-71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ovéPole 38"/>
              <p:cNvSpPr txBox="1"/>
              <p:nvPr/>
            </p:nvSpPr>
            <p:spPr>
              <a:xfrm>
                <a:off x="3467268" y="3527265"/>
                <a:ext cx="54255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39" name="TextovéPol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7268" y="3527265"/>
                <a:ext cx="542557" cy="461665"/>
              </a:xfrm>
              <a:prstGeom prst="rect">
                <a:avLst/>
              </a:prstGeom>
              <a:blipFill>
                <a:blip r:embed="rId24"/>
                <a:stretch>
                  <a:fillRect r="-89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ovéPole 39"/>
          <p:cNvSpPr txBox="1"/>
          <p:nvPr/>
        </p:nvSpPr>
        <p:spPr>
          <a:xfrm>
            <a:off x="3877674" y="2107155"/>
            <a:ext cx="382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–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3878699" y="3397070"/>
            <a:ext cx="382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–</a:t>
            </a:r>
          </a:p>
        </p:txBody>
      </p:sp>
      <p:cxnSp>
        <p:nvCxnSpPr>
          <p:cNvPr id="42" name="Přímá spojnice se šipkou 41"/>
          <p:cNvCxnSpPr/>
          <p:nvPr/>
        </p:nvCxnSpPr>
        <p:spPr>
          <a:xfrm>
            <a:off x="6642271" y="2227886"/>
            <a:ext cx="343482" cy="536541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>
            <a:off x="5631776" y="3128799"/>
            <a:ext cx="343482" cy="536541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/>
          <p:cNvCxnSpPr/>
          <p:nvPr/>
        </p:nvCxnSpPr>
        <p:spPr>
          <a:xfrm>
            <a:off x="7955609" y="3113868"/>
            <a:ext cx="343482" cy="536541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ovéPole 45"/>
              <p:cNvSpPr txBox="1"/>
              <p:nvPr/>
            </p:nvSpPr>
            <p:spPr>
              <a:xfrm>
                <a:off x="470459" y="3113809"/>
                <a:ext cx="138012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sz="2000" b="1" dirty="0"/>
                  <a:t> </a:t>
                </a:r>
                <a14:m>
                  <m:oMath xmlns:m="http://schemas.openxmlformats.org/officeDocument/2006/math">
                    <m:r>
                      <a:rPr lang="cs-CZ" sz="2000" b="1">
                        <a:latin typeface="Cambria Math" panose="02040503050406030204" pitchFamily="18" charset="0"/>
                      </a:rPr>
                      <m:t>𝐑</m:t>
                    </m:r>
                  </m:oMath>
                </a14:m>
                <a:endParaRPr lang="cs-CZ" sz="2000" dirty="0"/>
              </a:p>
            </p:txBody>
          </p:sp>
        </mc:Choice>
        <mc:Fallback xmlns="">
          <p:sp>
            <p:nvSpPr>
              <p:cNvPr id="46" name="TextovéPole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459" y="3113809"/>
                <a:ext cx="1380125" cy="400110"/>
              </a:xfrm>
              <a:prstGeom prst="rect">
                <a:avLst/>
              </a:prstGeom>
              <a:blipFill rotWithShape="1">
                <a:blip r:embed="rId25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ovéPole 46"/>
          <p:cNvSpPr txBox="1"/>
          <p:nvPr/>
        </p:nvSpPr>
        <p:spPr>
          <a:xfrm>
            <a:off x="470459" y="3567837"/>
            <a:ext cx="25172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lichá, není omezená ani shora ani zdola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ovéPole 47"/>
              <p:cNvSpPr txBox="1"/>
              <p:nvPr/>
            </p:nvSpPr>
            <p:spPr>
              <a:xfrm>
                <a:off x="455043" y="2145615"/>
                <a:ext cx="212337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000" dirty="0"/>
                  <a:t>základní perioda</a:t>
                </a:r>
                <a:r>
                  <a:rPr lang="cs-CZ" sz="20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cs-CZ" sz="2000" dirty="0"/>
              </a:p>
            </p:txBody>
          </p:sp>
        </mc:Choice>
        <mc:Fallback xmlns="">
          <p:sp>
            <p:nvSpPr>
              <p:cNvPr id="48" name="TextovéPole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043" y="2145615"/>
                <a:ext cx="2123374" cy="400110"/>
              </a:xfrm>
              <a:prstGeom prst="rect">
                <a:avLst/>
              </a:prstGeom>
              <a:blipFill rotWithShape="1">
                <a:blip r:embed="rId26"/>
                <a:stretch>
                  <a:fillRect l="-3161" t="-7576" b="-257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ovéPole 48"/>
          <p:cNvSpPr txBox="1"/>
          <p:nvPr/>
        </p:nvSpPr>
        <p:spPr>
          <a:xfrm>
            <a:off x="470458" y="4275723"/>
            <a:ext cx="22635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nemá ani minimum ani maximum</a:t>
            </a:r>
          </a:p>
        </p:txBody>
      </p:sp>
    </p:spTree>
    <p:extLst>
      <p:ext uri="{BB962C8B-B14F-4D97-AF65-F5344CB8AC3E}">
        <p14:creationId xmlns:p14="http://schemas.microsoft.com/office/powerpoint/2010/main" val="3997128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30" grpId="0"/>
      <p:bldP spid="46" grpId="0"/>
      <p:bldP spid="47" grpId="0"/>
      <p:bldP spid="48" grpId="0"/>
      <p:bldP spid="4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7728" y="1688146"/>
            <a:ext cx="6820852" cy="1314634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1200" y="3096322"/>
            <a:ext cx="6716063" cy="132416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ovéPole 3"/>
              <p:cNvSpPr txBox="1"/>
              <p:nvPr/>
            </p:nvSpPr>
            <p:spPr>
              <a:xfrm>
                <a:off x="598719" y="1143425"/>
                <a:ext cx="278151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>
                    <a:solidFill>
                      <a:srgbClr val="C00000"/>
                    </a:solidFill>
                  </a:rPr>
                  <a:t>Graf </a:t>
                </a:r>
                <a:r>
                  <a:rPr lang="cs-CZ" sz="2400" dirty="0" err="1">
                    <a:solidFill>
                      <a:srgbClr val="C00000"/>
                    </a:solidFill>
                  </a:rPr>
                  <a:t>fce</a:t>
                </a:r>
                <a:r>
                  <a:rPr lang="cs-CZ" sz="2400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cs-CZ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cs-CZ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cs-CZ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sz="2400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cs-CZ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</m:oMath>
                </a14:m>
                <a:endParaRPr lang="cs-CZ" sz="24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719" y="1143425"/>
                <a:ext cx="2781514" cy="461665"/>
              </a:xfrm>
              <a:prstGeom prst="rect">
                <a:avLst/>
              </a:prstGeom>
              <a:blipFill>
                <a:blip r:embed="rId4"/>
                <a:stretch>
                  <a:fillRect l="-3282" t="-10667" b="-30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598719" y="4425686"/>
                <a:ext cx="278151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>
                    <a:solidFill>
                      <a:srgbClr val="C00000"/>
                    </a:solidFill>
                  </a:rPr>
                  <a:t>Graf </a:t>
                </a:r>
                <a:r>
                  <a:rPr lang="cs-CZ" sz="2400" dirty="0" err="1">
                    <a:solidFill>
                      <a:srgbClr val="C00000"/>
                    </a:solidFill>
                  </a:rPr>
                  <a:t>fce</a:t>
                </a:r>
                <a:r>
                  <a:rPr lang="cs-CZ" sz="2400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cs-CZ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cs-CZ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cs-CZ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sz="2400" b="0" i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cs-CZ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</m:oMath>
                </a14:m>
                <a:endParaRPr lang="cs-CZ" sz="2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719" y="4425686"/>
                <a:ext cx="2781514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3282" t="-10526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4608154" y="4296546"/>
                <a:ext cx="2823145" cy="7199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 sz="240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cs-CZ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cs-CZ" sz="2400" b="0" i="1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=</m:t>
                          </m:r>
                          <m:func>
                            <m:funcPr>
                              <m:ctrlPr>
                                <a:rPr lang="cs-CZ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 sz="2400" b="0" i="0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cs-CZ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2400" b="0" i="1" smtClean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𝛼</m:t>
                                  </m:r>
                                  <m:r>
                                    <a:rPr lang="cs-CZ" sz="2400" b="0" i="1" smtClean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cs-CZ" sz="24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sz="24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cs-CZ" sz="24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e>
                      </m:func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154" y="4296546"/>
                <a:ext cx="2823145" cy="71994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2841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8483" y="405491"/>
            <a:ext cx="5101349" cy="2950781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0" y="3479288"/>
            <a:ext cx="5094205" cy="286504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ovéPole 3"/>
              <p:cNvSpPr txBox="1"/>
              <p:nvPr/>
            </p:nvSpPr>
            <p:spPr>
              <a:xfrm>
                <a:off x="422486" y="2178647"/>
                <a:ext cx="278151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>
                    <a:solidFill>
                      <a:srgbClr val="C00000"/>
                    </a:solidFill>
                  </a:rPr>
                  <a:t>Graf </a:t>
                </a:r>
                <a:r>
                  <a:rPr lang="cs-CZ" sz="2400" dirty="0" err="1">
                    <a:solidFill>
                      <a:srgbClr val="C00000"/>
                    </a:solidFill>
                  </a:rPr>
                  <a:t>fce</a:t>
                </a:r>
                <a:r>
                  <a:rPr lang="cs-CZ" sz="2400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cs-CZ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cs-CZ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cs-CZ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sz="2400" b="0" i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tg</m:t>
                        </m:r>
                      </m:fName>
                      <m:e>
                        <m:r>
                          <a:rPr lang="cs-CZ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</m:oMath>
                </a14:m>
                <a:endParaRPr lang="cs-CZ" sz="24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486" y="2178647"/>
                <a:ext cx="2781514" cy="461665"/>
              </a:xfrm>
              <a:prstGeom prst="rect">
                <a:avLst/>
              </a:prstGeom>
              <a:blipFill>
                <a:blip r:embed="rId4"/>
                <a:stretch>
                  <a:fillRect l="-3282" t="-10526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ovéPole 4"/>
              <p:cNvSpPr txBox="1"/>
              <p:nvPr/>
            </p:nvSpPr>
            <p:spPr>
              <a:xfrm>
                <a:off x="422486" y="3780311"/>
                <a:ext cx="294250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>
                    <a:solidFill>
                      <a:srgbClr val="C00000"/>
                    </a:solidFill>
                  </a:rPr>
                  <a:t>Graf </a:t>
                </a:r>
                <a:r>
                  <a:rPr lang="cs-CZ" sz="2400" dirty="0" err="1">
                    <a:solidFill>
                      <a:srgbClr val="C00000"/>
                    </a:solidFill>
                  </a:rPr>
                  <a:t>fce</a:t>
                </a:r>
                <a:r>
                  <a:rPr lang="cs-CZ" sz="2400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cs-CZ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cs-CZ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cs-CZ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sz="2400" b="0" i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cotg</m:t>
                        </m:r>
                      </m:fName>
                      <m:e>
                        <m:r>
                          <a:rPr lang="cs-CZ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</m:oMath>
                </a14:m>
                <a:endParaRPr lang="cs-CZ" sz="24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486" y="3780311"/>
                <a:ext cx="2942506" cy="461665"/>
              </a:xfrm>
              <a:prstGeom prst="rect">
                <a:avLst/>
              </a:prstGeom>
              <a:blipFill>
                <a:blip r:embed="rId5"/>
                <a:stretch>
                  <a:fillRect l="-3106" t="-10526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ovéPole 5"/>
              <p:cNvSpPr txBox="1"/>
              <p:nvPr/>
            </p:nvSpPr>
            <p:spPr>
              <a:xfrm>
                <a:off x="956078" y="4630344"/>
                <a:ext cx="1875322" cy="6628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func>
                      <m:funcPr>
                        <m:ctrlPr>
                          <a:rPr lang="cs-CZ" sz="2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sz="2400">
                            <a:solidFill>
                              <a:srgbClr val="C00000"/>
                            </a:solidFill>
                            <a:latin typeface="Cambria Math"/>
                          </a:rPr>
                          <m:t>co</m:t>
                        </m:r>
                        <m:r>
                          <m:rPr>
                            <m:sty m:val="p"/>
                          </m:rPr>
                          <a:rPr lang="cs-CZ" sz="2400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tg</m:t>
                        </m:r>
                      </m:fName>
                      <m:e>
                        <m:r>
                          <a:rPr lang="cs-CZ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cs-CZ" sz="24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cs-CZ" sz="2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2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func>
                              <m:funcPr>
                                <m:ctrlPr>
                                  <a:rPr lang="cs-CZ" sz="24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cs-CZ" sz="240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tg</m:t>
                                </m:r>
                              </m:fName>
                              <m:e>
                                <m:r>
                                  <a:rPr lang="cs-CZ" sz="24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func>
                          </m:den>
                        </m:f>
                      </m:e>
                    </m:func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078" y="4630344"/>
                <a:ext cx="1875322" cy="6628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4017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38" y="941037"/>
            <a:ext cx="5325411" cy="5177678"/>
          </a:xfrm>
          <a:prstGeom prst="rect">
            <a:avLst/>
          </a:prstGeom>
        </p:spPr>
      </p:pic>
      <p:cxnSp>
        <p:nvCxnSpPr>
          <p:cNvPr id="6" name="Přímá spojnice 5"/>
          <p:cNvCxnSpPr/>
          <p:nvPr/>
        </p:nvCxnSpPr>
        <p:spPr>
          <a:xfrm>
            <a:off x="4870800" y="2592059"/>
            <a:ext cx="7557" cy="876615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H="1">
            <a:off x="3348000" y="2599200"/>
            <a:ext cx="151200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3884311" y="3001398"/>
                <a:ext cx="801044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cs-CZ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4311" y="3001398"/>
                <a:ext cx="801044" cy="5132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2756700" y="2244436"/>
                <a:ext cx="645725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cs-CZ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6700" y="2244436"/>
                <a:ext cx="645725" cy="5132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4547937" y="3369730"/>
                <a:ext cx="645725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cs-CZ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7937" y="3369730"/>
                <a:ext cx="645725" cy="51328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ovéPole 18"/>
          <p:cNvSpPr txBox="1"/>
          <p:nvPr/>
        </p:nvSpPr>
        <p:spPr>
          <a:xfrm>
            <a:off x="4685355" y="1898743"/>
            <a:ext cx="645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4685355" y="2006465"/>
                <a:ext cx="57331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cs-CZ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5355" y="2006465"/>
                <a:ext cx="573319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>
                <a:off x="5122168" y="3468674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cs-CZ" sz="24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2168" y="3468674"/>
                <a:ext cx="513877" cy="461665"/>
              </a:xfrm>
              <a:prstGeom prst="rect">
                <a:avLst/>
              </a:prstGeom>
              <a:blipFill>
                <a:blip r:embed="rId7"/>
                <a:stretch>
                  <a:fillRect l="-235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ovéPole 22"/>
              <p:cNvSpPr txBox="1"/>
              <p:nvPr/>
            </p:nvSpPr>
            <p:spPr>
              <a:xfrm>
                <a:off x="3013638" y="1243074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cs-CZ" sz="24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3638" y="1243074"/>
                <a:ext cx="513877" cy="461665"/>
              </a:xfrm>
              <a:prstGeom prst="rect">
                <a:avLst/>
              </a:prstGeom>
              <a:blipFill>
                <a:blip r:embed="rId8"/>
                <a:stretch>
                  <a:fillRect l="-235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/>
              <p:cNvSpPr txBox="1"/>
              <p:nvPr/>
            </p:nvSpPr>
            <p:spPr>
              <a:xfrm>
                <a:off x="1037665" y="3421347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cs-CZ" sz="24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665" y="3421347"/>
                <a:ext cx="513877" cy="461665"/>
              </a:xfrm>
              <a:prstGeom prst="rect">
                <a:avLst/>
              </a:prstGeom>
              <a:blipFill>
                <a:blip r:embed="rId9"/>
                <a:stretch>
                  <a:fillRect r="-1529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/>
              <p:cNvSpPr txBox="1"/>
              <p:nvPr/>
            </p:nvSpPr>
            <p:spPr>
              <a:xfrm>
                <a:off x="2756700" y="5251407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cs-CZ" sz="24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6700" y="5251407"/>
                <a:ext cx="513877" cy="461665"/>
              </a:xfrm>
              <a:prstGeom prst="rect">
                <a:avLst/>
              </a:prstGeom>
              <a:blipFill>
                <a:blip r:embed="rId10"/>
                <a:stretch>
                  <a:fillRect r="-1529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ovéPole 25"/>
              <p:cNvSpPr txBox="1"/>
              <p:nvPr/>
            </p:nvSpPr>
            <p:spPr>
              <a:xfrm>
                <a:off x="3013637" y="3427605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cs-CZ" sz="24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6" name="TextovéPol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3637" y="3427605"/>
                <a:ext cx="513877" cy="461665"/>
              </a:xfrm>
              <a:prstGeom prst="rect">
                <a:avLst/>
              </a:prstGeom>
              <a:blipFill>
                <a:blip r:embed="rId11"/>
                <a:stretch>
                  <a:fillRect l="-235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6144352" y="1636331"/>
                <a:ext cx="2018796" cy="827278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 sz="28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cs-CZ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cs-CZ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8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cs-CZ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sub>
                          </m:sSub>
                        </m:num>
                        <m:den>
                          <m:r>
                            <a:rPr lang="cs-CZ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cs-CZ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4352" y="1636331"/>
                <a:ext cx="2018796" cy="82727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ovéPole 26"/>
              <p:cNvSpPr txBox="1"/>
              <p:nvPr/>
            </p:nvSpPr>
            <p:spPr>
              <a:xfrm>
                <a:off x="6194045" y="2590001"/>
                <a:ext cx="1908000" cy="52322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sz="280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cs-CZ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cs-CZ" sz="2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7" name="TextovéPol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4045" y="2590001"/>
                <a:ext cx="1908000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3759222" y="2592059"/>
                <a:ext cx="4432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cs-CZ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9222" y="2592059"/>
                <a:ext cx="443241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ovéPole 27"/>
              <p:cNvSpPr txBox="1"/>
              <p:nvPr/>
            </p:nvSpPr>
            <p:spPr>
              <a:xfrm>
                <a:off x="5630475" y="3401897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24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8" name="TextovéPol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0475" y="3401897"/>
                <a:ext cx="513877" cy="46166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/>
              <p:cNvSpPr txBox="1"/>
              <p:nvPr/>
            </p:nvSpPr>
            <p:spPr>
              <a:xfrm>
                <a:off x="3348000" y="748651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cs-CZ" sz="24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8000" y="748651"/>
                <a:ext cx="513877" cy="461665"/>
              </a:xfrm>
              <a:prstGeom prst="rect">
                <a:avLst/>
              </a:prstGeom>
              <a:blipFill>
                <a:blip r:embed="rId16"/>
                <a:stretch>
                  <a:fillRect l="-3529" b="-92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ovéPole 3"/>
          <p:cNvSpPr txBox="1"/>
          <p:nvPr/>
        </p:nvSpPr>
        <p:spPr>
          <a:xfrm>
            <a:off x="690829" y="477758"/>
            <a:ext cx="20026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/>
              <a:t>Sinus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ovéPole 29"/>
              <p:cNvSpPr txBox="1"/>
              <p:nvPr/>
            </p:nvSpPr>
            <p:spPr>
              <a:xfrm>
                <a:off x="6225036" y="4478068"/>
                <a:ext cx="1908000" cy="52322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sz="2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cs-CZ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cs-CZ" sz="2800" dirty="0"/>
                  <a:t> </a:t>
                </a:r>
              </a:p>
            </p:txBody>
          </p:sp>
        </mc:Choice>
        <mc:Fallback xmlns="">
          <p:sp>
            <p:nvSpPr>
              <p:cNvPr id="30" name="TextovéPol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5036" y="4478068"/>
                <a:ext cx="1908000" cy="5232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6169638" y="3512714"/>
                <a:ext cx="2018796" cy="82747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 sz="28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cs-CZ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cs-CZ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8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sub>
                          </m:sSub>
                        </m:num>
                        <m:den>
                          <m:r>
                            <a:rPr lang="cs-CZ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9638" y="3512714"/>
                <a:ext cx="2018796" cy="827471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0707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1" grpId="0"/>
      <p:bldP spid="15" grpId="0"/>
      <p:bldP spid="27" grpId="0" animBg="1"/>
      <p:bldP spid="3" grpId="0"/>
      <p:bldP spid="30" grpId="0" animBg="1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857623"/>
            <a:ext cx="5485240" cy="5365843"/>
          </a:xfrm>
          <a:prstGeom prst="rect">
            <a:avLst/>
          </a:prstGeom>
          <a:ln w="19050"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013638" y="1243074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3638" y="1243074"/>
                <a:ext cx="513877" cy="461665"/>
              </a:xfrm>
              <a:prstGeom prst="rect">
                <a:avLst/>
              </a:prstGeom>
              <a:blipFill>
                <a:blip r:embed="rId3"/>
                <a:stretch>
                  <a:fillRect l="-235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5122168" y="3468674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2168" y="3468674"/>
                <a:ext cx="513877" cy="461665"/>
              </a:xfrm>
              <a:prstGeom prst="rect">
                <a:avLst/>
              </a:prstGeom>
              <a:blipFill>
                <a:blip r:embed="rId4"/>
                <a:stretch>
                  <a:fillRect l="-235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2756700" y="5251407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6700" y="5251407"/>
                <a:ext cx="513877" cy="461665"/>
              </a:xfrm>
              <a:prstGeom prst="rect">
                <a:avLst/>
              </a:prstGeom>
              <a:blipFill>
                <a:blip r:embed="rId5"/>
                <a:stretch>
                  <a:fillRect r="-1529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1037665" y="3421347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665" y="3421347"/>
                <a:ext cx="513877" cy="461665"/>
              </a:xfrm>
              <a:prstGeom prst="rect">
                <a:avLst/>
              </a:prstGeom>
              <a:blipFill>
                <a:blip r:embed="rId6"/>
                <a:stretch>
                  <a:fillRect r="-1529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3884311" y="3001398"/>
                <a:ext cx="801044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4311" y="3001398"/>
                <a:ext cx="801044" cy="51328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2981321" y="2650237"/>
                <a:ext cx="400522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1321" y="2650237"/>
                <a:ext cx="400522" cy="51328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2689666" y="3413241"/>
                <a:ext cx="801044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666" y="3413241"/>
                <a:ext cx="801044" cy="51328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3354620" y="4011822"/>
                <a:ext cx="801044" cy="51328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4620" y="4011822"/>
                <a:ext cx="801044" cy="51328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4685355" y="2006465"/>
                <a:ext cx="57331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5355" y="2006465"/>
                <a:ext cx="573319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1458829" y="1984539"/>
                <a:ext cx="57331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cs-CZ" sz="28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8829" y="1984539"/>
                <a:ext cx="573319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1624292" y="4632099"/>
                <a:ext cx="57331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cs-CZ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4292" y="4632099"/>
                <a:ext cx="573319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4284833" y="4809642"/>
                <a:ext cx="57331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cs-CZ" sz="28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4833" y="4809642"/>
                <a:ext cx="573319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Přímá spojnice 18"/>
          <p:cNvCxnSpPr/>
          <p:nvPr/>
        </p:nvCxnSpPr>
        <p:spPr>
          <a:xfrm flipH="1">
            <a:off x="3348000" y="2599200"/>
            <a:ext cx="151200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2756700" y="2244436"/>
                <a:ext cx="645725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cs-CZ" sz="28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6700" y="2244436"/>
                <a:ext cx="645725" cy="51328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Přímá spojnice 20"/>
          <p:cNvCxnSpPr/>
          <p:nvPr/>
        </p:nvCxnSpPr>
        <p:spPr>
          <a:xfrm flipH="1">
            <a:off x="2121079" y="2244436"/>
            <a:ext cx="1233541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 flipH="1" flipV="1">
            <a:off x="2259550" y="4842000"/>
            <a:ext cx="1095070" cy="843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flipH="1">
            <a:off x="3354620" y="5004000"/>
            <a:ext cx="877314" cy="15957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ovéPole 26"/>
              <p:cNvSpPr txBox="1"/>
              <p:nvPr/>
            </p:nvSpPr>
            <p:spPr>
              <a:xfrm>
                <a:off x="3341976" y="1914700"/>
                <a:ext cx="645725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cs-CZ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27" name="TextovéPol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1976" y="1914700"/>
                <a:ext cx="645725" cy="51328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ovéPole 27"/>
              <p:cNvSpPr txBox="1"/>
              <p:nvPr/>
            </p:nvSpPr>
            <p:spPr>
              <a:xfrm>
                <a:off x="3341975" y="4499295"/>
                <a:ext cx="645725" cy="513282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cs-CZ" sz="28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sub>
                    </m:sSub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28" name="TextovéPol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1975" y="4499295"/>
                <a:ext cx="645725" cy="51328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/>
              <p:cNvSpPr txBox="1"/>
              <p:nvPr/>
            </p:nvSpPr>
            <p:spPr>
              <a:xfrm>
                <a:off x="2793819" y="4677027"/>
                <a:ext cx="645725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cs-CZ" sz="28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3819" y="4677027"/>
                <a:ext cx="645725" cy="51328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ovéPole 29"/>
              <p:cNvSpPr txBox="1"/>
              <p:nvPr/>
            </p:nvSpPr>
            <p:spPr>
              <a:xfrm>
                <a:off x="6097240" y="1851982"/>
                <a:ext cx="1908000" cy="576000"/>
              </a:xfrm>
              <a:prstGeom prst="rect">
                <a:avLst/>
              </a:prstGeom>
              <a:noFill/>
              <a:ln w="28575">
                <a:solidFill>
                  <a:srgbClr val="C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sz="280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cs-CZ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cs-CZ" sz="2800" dirty="0"/>
                  <a:t> </a:t>
                </a:r>
              </a:p>
            </p:txBody>
          </p:sp>
        </mc:Choice>
        <mc:Fallback xmlns="">
          <p:sp>
            <p:nvSpPr>
              <p:cNvPr id="30" name="TextovéPol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7240" y="1851982"/>
                <a:ext cx="1908000" cy="57600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8575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6097240" y="2757718"/>
                <a:ext cx="1908000" cy="523220"/>
              </a:xfrm>
              <a:prstGeom prst="rect">
                <a:avLst/>
              </a:prstGeom>
              <a:noFill/>
              <a:ln w="28575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sz="280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</m:func>
                    <m:r>
                      <a:rPr lang="cs-CZ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cs-CZ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cs-CZ" sz="2800" dirty="0"/>
                  <a:t> </a:t>
                </a:r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7240" y="2757718"/>
                <a:ext cx="1908000" cy="52322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ovéPole 31"/>
              <p:cNvSpPr txBox="1"/>
              <p:nvPr/>
            </p:nvSpPr>
            <p:spPr>
              <a:xfrm>
                <a:off x="6097240" y="3663454"/>
                <a:ext cx="1908000" cy="523220"/>
              </a:xfrm>
              <a:prstGeom prst="rect">
                <a:avLst/>
              </a:prstGeom>
              <a:noFill/>
              <a:ln w="28575">
                <a:solidFill>
                  <a:srgbClr val="00B05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sz="280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</m:func>
                    <m:r>
                      <a:rPr lang="cs-CZ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cs-CZ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sub>
                    </m:sSub>
                  </m:oMath>
                </a14:m>
                <a:r>
                  <a:rPr lang="cs-CZ" sz="2800" dirty="0"/>
                  <a:t> </a:t>
                </a:r>
              </a:p>
            </p:txBody>
          </p:sp>
        </mc:Choice>
        <mc:Fallback xmlns=""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7240" y="3663454"/>
                <a:ext cx="1908000" cy="52322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 w="28575"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ovéPole 32"/>
              <p:cNvSpPr txBox="1"/>
              <p:nvPr/>
            </p:nvSpPr>
            <p:spPr>
              <a:xfrm>
                <a:off x="6097240" y="4579319"/>
                <a:ext cx="1908000" cy="523220"/>
              </a:xfrm>
              <a:prstGeom prst="rect">
                <a:avLst/>
              </a:prstGeom>
              <a:noFill/>
              <a:ln w="28575">
                <a:solidFill>
                  <a:srgbClr val="7030A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sz="280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</m:func>
                    <m:r>
                      <a:rPr lang="cs-CZ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cs-CZ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</m:oMath>
                </a14:m>
                <a:r>
                  <a:rPr lang="cs-CZ" sz="2800" dirty="0"/>
                  <a:t> </a:t>
                </a:r>
              </a:p>
            </p:txBody>
          </p:sp>
        </mc:Choice>
        <mc:Fallback xmlns="">
          <p:sp>
            <p:nvSpPr>
              <p:cNvPr id="33" name="TextovéPol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7240" y="4579319"/>
                <a:ext cx="1908000" cy="52322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 w="28575"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ovéPole 33"/>
              <p:cNvSpPr txBox="1"/>
              <p:nvPr/>
            </p:nvSpPr>
            <p:spPr>
              <a:xfrm>
                <a:off x="3348000" y="748651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34" name="TextovéPol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8000" y="748651"/>
                <a:ext cx="513877" cy="461665"/>
              </a:xfrm>
              <a:prstGeom prst="rect">
                <a:avLst/>
              </a:prstGeom>
              <a:blipFill>
                <a:blip r:embed="rId23"/>
                <a:stretch>
                  <a:fillRect l="-3529" b="-92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ovéPole 34"/>
              <p:cNvSpPr txBox="1"/>
              <p:nvPr/>
            </p:nvSpPr>
            <p:spPr>
              <a:xfrm>
                <a:off x="5630475" y="3401897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35" name="TextovéPo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0475" y="3401897"/>
                <a:ext cx="513877" cy="461665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ovéPole 35"/>
          <p:cNvSpPr txBox="1"/>
          <p:nvPr/>
        </p:nvSpPr>
        <p:spPr>
          <a:xfrm>
            <a:off x="690829" y="477758"/>
            <a:ext cx="20026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>
                <a:solidFill>
                  <a:srgbClr val="C00000"/>
                </a:solidFill>
              </a:rPr>
              <a:t>Sinus</a:t>
            </a:r>
          </a:p>
        </p:txBody>
      </p:sp>
    </p:spTree>
    <p:extLst>
      <p:ext uri="{BB962C8B-B14F-4D97-AF65-F5344CB8AC3E}">
        <p14:creationId xmlns:p14="http://schemas.microsoft.com/office/powerpoint/2010/main" val="3844814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20" grpId="0"/>
      <p:bldP spid="27" grpId="0"/>
      <p:bldP spid="28" grpId="0"/>
      <p:bldP spid="29" grpId="0"/>
      <p:bldP spid="30" grpId="0" animBg="1"/>
      <p:bldP spid="31" grpId="0" animBg="1"/>
      <p:bldP spid="32" grpId="0" animBg="1"/>
      <p:bldP spid="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38" y="941037"/>
            <a:ext cx="5325411" cy="5177678"/>
          </a:xfrm>
          <a:prstGeom prst="rect">
            <a:avLst/>
          </a:prstGeom>
        </p:spPr>
      </p:pic>
      <p:cxnSp>
        <p:nvCxnSpPr>
          <p:cNvPr id="6" name="Přímá spojnice 5"/>
          <p:cNvCxnSpPr/>
          <p:nvPr/>
        </p:nvCxnSpPr>
        <p:spPr>
          <a:xfrm>
            <a:off x="4870800" y="2592059"/>
            <a:ext cx="7557" cy="876615"/>
          </a:xfrm>
          <a:prstGeom prst="line">
            <a:avLst/>
          </a:prstGeom>
          <a:ln w="1905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H="1">
            <a:off x="3348000" y="2599200"/>
            <a:ext cx="1512000" cy="0"/>
          </a:xfrm>
          <a:prstGeom prst="line">
            <a:avLst/>
          </a:prstGeom>
          <a:ln w="1905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3884311" y="3001398"/>
                <a:ext cx="801044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4311" y="3001398"/>
                <a:ext cx="801044" cy="5132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2756700" y="2244436"/>
                <a:ext cx="645725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cs-CZ" sz="2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6700" y="2244436"/>
                <a:ext cx="645725" cy="5132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4547937" y="3369730"/>
                <a:ext cx="645725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sz="28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7937" y="3369730"/>
                <a:ext cx="645725" cy="51328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ovéPole 18"/>
          <p:cNvSpPr txBox="1"/>
          <p:nvPr/>
        </p:nvSpPr>
        <p:spPr>
          <a:xfrm>
            <a:off x="4685355" y="1898743"/>
            <a:ext cx="645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4685355" y="2006465"/>
                <a:ext cx="57331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cs-CZ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5355" y="2006465"/>
                <a:ext cx="573319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>
                <a:off x="5122168" y="3468674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2168" y="3468674"/>
                <a:ext cx="513877" cy="461665"/>
              </a:xfrm>
              <a:prstGeom prst="rect">
                <a:avLst/>
              </a:prstGeom>
              <a:blipFill>
                <a:blip r:embed="rId7"/>
                <a:stretch>
                  <a:fillRect l="-235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ovéPole 22"/>
              <p:cNvSpPr txBox="1"/>
              <p:nvPr/>
            </p:nvSpPr>
            <p:spPr>
              <a:xfrm>
                <a:off x="3013638" y="1243074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3638" y="1243074"/>
                <a:ext cx="513877" cy="461665"/>
              </a:xfrm>
              <a:prstGeom prst="rect">
                <a:avLst/>
              </a:prstGeom>
              <a:blipFill>
                <a:blip r:embed="rId8"/>
                <a:stretch>
                  <a:fillRect l="-235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/>
              <p:cNvSpPr txBox="1"/>
              <p:nvPr/>
            </p:nvSpPr>
            <p:spPr>
              <a:xfrm>
                <a:off x="1037665" y="3421347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665" y="3421347"/>
                <a:ext cx="513877" cy="461665"/>
              </a:xfrm>
              <a:prstGeom prst="rect">
                <a:avLst/>
              </a:prstGeom>
              <a:blipFill>
                <a:blip r:embed="rId9"/>
                <a:stretch>
                  <a:fillRect r="-1529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/>
              <p:cNvSpPr txBox="1"/>
              <p:nvPr/>
            </p:nvSpPr>
            <p:spPr>
              <a:xfrm>
                <a:off x="2756700" y="5251407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6700" y="5251407"/>
                <a:ext cx="513877" cy="461665"/>
              </a:xfrm>
              <a:prstGeom prst="rect">
                <a:avLst/>
              </a:prstGeom>
              <a:blipFill>
                <a:blip r:embed="rId10"/>
                <a:stretch>
                  <a:fillRect r="-1529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ovéPole 25"/>
              <p:cNvSpPr txBox="1"/>
              <p:nvPr/>
            </p:nvSpPr>
            <p:spPr>
              <a:xfrm>
                <a:off x="3013637" y="3427605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26" name="TextovéPol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3637" y="3427605"/>
                <a:ext cx="513877" cy="461665"/>
              </a:xfrm>
              <a:prstGeom prst="rect">
                <a:avLst/>
              </a:prstGeom>
              <a:blipFill>
                <a:blip r:embed="rId11"/>
                <a:stretch>
                  <a:fillRect l="-235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6017460" y="3036284"/>
                <a:ext cx="2018796" cy="82747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 sz="28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cs-CZ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cs-CZ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8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sz="2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sub>
                          </m:sSub>
                        </m:num>
                        <m:den>
                          <m:r>
                            <a:rPr lang="cs-CZ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7460" y="3036284"/>
                <a:ext cx="2018796" cy="82747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5850781" y="2418804"/>
                <a:ext cx="2018796" cy="52322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 sz="28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cs-CZ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cs-CZ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?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0781" y="2418804"/>
                <a:ext cx="2018796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ovéPole 26"/>
              <p:cNvSpPr txBox="1"/>
              <p:nvPr/>
            </p:nvSpPr>
            <p:spPr>
              <a:xfrm>
                <a:off x="6072858" y="4036137"/>
                <a:ext cx="1908000" cy="523220"/>
              </a:xfrm>
              <a:prstGeom prst="rect">
                <a:avLst/>
              </a:prstGeom>
              <a:noFill/>
              <a:ln w="28575">
                <a:solidFill>
                  <a:srgbClr val="C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sz="2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cs-CZ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cs-CZ" sz="2800" dirty="0"/>
                  <a:t> </a:t>
                </a:r>
              </a:p>
            </p:txBody>
          </p:sp>
        </mc:Choice>
        <mc:Fallback xmlns="">
          <p:sp>
            <p:nvSpPr>
              <p:cNvPr id="27" name="TextovéPol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2858" y="4036137"/>
                <a:ext cx="1908000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8575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3759222" y="2592059"/>
                <a:ext cx="4432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cs-CZ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9222" y="2592059"/>
                <a:ext cx="443241" cy="52322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ovéPole 27"/>
              <p:cNvSpPr txBox="1"/>
              <p:nvPr/>
            </p:nvSpPr>
            <p:spPr>
              <a:xfrm>
                <a:off x="5630475" y="3401897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28" name="TextovéPol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0475" y="3401897"/>
                <a:ext cx="513877" cy="46166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/>
              <p:cNvSpPr txBox="1"/>
              <p:nvPr/>
            </p:nvSpPr>
            <p:spPr>
              <a:xfrm>
                <a:off x="3348000" y="748651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8000" y="748651"/>
                <a:ext cx="513877" cy="461665"/>
              </a:xfrm>
              <a:prstGeom prst="rect">
                <a:avLst/>
              </a:prstGeom>
              <a:blipFill>
                <a:blip r:embed="rId17"/>
                <a:stretch>
                  <a:fillRect l="-3529" b="-92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ovéPole 29"/>
          <p:cNvSpPr txBox="1"/>
          <p:nvPr/>
        </p:nvSpPr>
        <p:spPr>
          <a:xfrm>
            <a:off x="690829" y="477758"/>
            <a:ext cx="20026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>
                <a:solidFill>
                  <a:srgbClr val="C00000"/>
                </a:solidFill>
              </a:rPr>
              <a:t>Kosinus</a:t>
            </a:r>
          </a:p>
        </p:txBody>
      </p:sp>
    </p:spTree>
    <p:extLst>
      <p:ext uri="{BB962C8B-B14F-4D97-AF65-F5344CB8AC3E}">
        <p14:creationId xmlns:p14="http://schemas.microsoft.com/office/powerpoint/2010/main" val="776086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1" grpId="0"/>
      <p:bldP spid="15" grpId="0"/>
      <p:bldP spid="20" grpId="0"/>
      <p:bldP spid="27" grpId="0" animBg="1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857623"/>
            <a:ext cx="5485240" cy="536584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013638" y="1243074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3638" y="1243074"/>
                <a:ext cx="513877" cy="461665"/>
              </a:xfrm>
              <a:prstGeom prst="rect">
                <a:avLst/>
              </a:prstGeom>
              <a:blipFill>
                <a:blip r:embed="rId3"/>
                <a:stretch>
                  <a:fillRect l="-235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5122168" y="3468674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2168" y="3468674"/>
                <a:ext cx="513877" cy="461665"/>
              </a:xfrm>
              <a:prstGeom prst="rect">
                <a:avLst/>
              </a:prstGeom>
              <a:blipFill>
                <a:blip r:embed="rId4"/>
                <a:stretch>
                  <a:fillRect l="-235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2756700" y="5251407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6700" y="5251407"/>
                <a:ext cx="513877" cy="461665"/>
              </a:xfrm>
              <a:prstGeom prst="rect">
                <a:avLst/>
              </a:prstGeom>
              <a:blipFill>
                <a:blip r:embed="rId5"/>
                <a:stretch>
                  <a:fillRect r="-1529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1037665" y="3421347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665" y="3421347"/>
                <a:ext cx="513877" cy="461665"/>
              </a:xfrm>
              <a:prstGeom prst="rect">
                <a:avLst/>
              </a:prstGeom>
              <a:blipFill>
                <a:blip r:embed="rId6"/>
                <a:stretch>
                  <a:fillRect r="-1529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2981321" y="2650237"/>
                <a:ext cx="400522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1321" y="2650237"/>
                <a:ext cx="400522" cy="51328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2689666" y="3413241"/>
                <a:ext cx="801044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666" y="3413241"/>
                <a:ext cx="801044" cy="51328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3354620" y="4011822"/>
                <a:ext cx="801044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4620" y="4011822"/>
                <a:ext cx="801044" cy="51328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4685355" y="2006465"/>
                <a:ext cx="57331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5355" y="2006465"/>
                <a:ext cx="573319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1458829" y="1984539"/>
                <a:ext cx="57331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cs-CZ" sz="28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8829" y="1984539"/>
                <a:ext cx="573319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1624292" y="4632099"/>
                <a:ext cx="57331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cs-CZ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4292" y="4632099"/>
                <a:ext cx="573319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4284833" y="4809642"/>
                <a:ext cx="57331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cs-CZ" sz="28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4833" y="4809642"/>
                <a:ext cx="573319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Přímá spojnice 18"/>
          <p:cNvCxnSpPr/>
          <p:nvPr/>
        </p:nvCxnSpPr>
        <p:spPr>
          <a:xfrm flipH="1">
            <a:off x="4858152" y="2599200"/>
            <a:ext cx="1848" cy="869474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4514075" y="3345636"/>
                <a:ext cx="645725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sz="28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4075" y="3345636"/>
                <a:ext cx="645725" cy="51328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Přímá spojnice 20"/>
          <p:cNvCxnSpPr/>
          <p:nvPr/>
        </p:nvCxnSpPr>
        <p:spPr>
          <a:xfrm flipV="1">
            <a:off x="2108410" y="2244436"/>
            <a:ext cx="12670" cy="1224238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 flipH="1">
            <a:off x="2259550" y="3473518"/>
            <a:ext cx="10070" cy="1368483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flipV="1">
            <a:off x="4242125" y="3468674"/>
            <a:ext cx="6862" cy="1522393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ovéPole 26"/>
              <p:cNvSpPr txBox="1"/>
              <p:nvPr/>
            </p:nvSpPr>
            <p:spPr>
              <a:xfrm>
                <a:off x="1724339" y="3369730"/>
                <a:ext cx="645725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27" name="TextovéPol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4339" y="3369730"/>
                <a:ext cx="645725" cy="51328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ovéPole 27"/>
              <p:cNvSpPr txBox="1"/>
              <p:nvPr/>
            </p:nvSpPr>
            <p:spPr>
              <a:xfrm>
                <a:off x="2088920" y="2937701"/>
                <a:ext cx="645725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sz="28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sub>
                    </m:sSub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28" name="TextovéPol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8920" y="2937701"/>
                <a:ext cx="645725" cy="51328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/>
              <p:cNvSpPr txBox="1"/>
              <p:nvPr/>
            </p:nvSpPr>
            <p:spPr>
              <a:xfrm>
                <a:off x="4170708" y="2937701"/>
                <a:ext cx="645725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sz="28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0708" y="2937701"/>
                <a:ext cx="645725" cy="51328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ovéPole 29"/>
              <p:cNvSpPr txBox="1"/>
              <p:nvPr/>
            </p:nvSpPr>
            <p:spPr>
              <a:xfrm>
                <a:off x="6097240" y="1851982"/>
                <a:ext cx="1908000" cy="523220"/>
              </a:xfrm>
              <a:prstGeom prst="rect">
                <a:avLst/>
              </a:prstGeom>
              <a:noFill/>
              <a:ln w="28575">
                <a:solidFill>
                  <a:srgbClr val="C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sz="2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cs-CZ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cs-CZ" sz="2800" dirty="0"/>
                  <a:t> </a:t>
                </a:r>
              </a:p>
            </p:txBody>
          </p:sp>
        </mc:Choice>
        <mc:Fallback xmlns="">
          <p:sp>
            <p:nvSpPr>
              <p:cNvPr id="30" name="TextovéPol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7240" y="1851982"/>
                <a:ext cx="1908000" cy="5232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8575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6097240" y="2757718"/>
                <a:ext cx="1908000" cy="523220"/>
              </a:xfrm>
              <a:prstGeom prst="rect">
                <a:avLst/>
              </a:prstGeom>
              <a:noFill/>
              <a:ln w="28575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sz="28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</m:func>
                    <m:r>
                      <a:rPr lang="cs-CZ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cs-CZ" sz="2800" dirty="0"/>
                  <a:t> </a:t>
                </a:r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7240" y="2757718"/>
                <a:ext cx="1908000" cy="52322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ovéPole 31"/>
              <p:cNvSpPr txBox="1"/>
              <p:nvPr/>
            </p:nvSpPr>
            <p:spPr>
              <a:xfrm>
                <a:off x="6097240" y="3663454"/>
                <a:ext cx="1908000" cy="523220"/>
              </a:xfrm>
              <a:prstGeom prst="rect">
                <a:avLst/>
              </a:prstGeom>
              <a:noFill/>
              <a:ln w="28575">
                <a:solidFill>
                  <a:srgbClr val="00B05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sz="28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</m:func>
                    <m:r>
                      <a:rPr lang="cs-CZ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sub>
                    </m:sSub>
                  </m:oMath>
                </a14:m>
                <a:r>
                  <a:rPr lang="cs-CZ" sz="2800" dirty="0"/>
                  <a:t> </a:t>
                </a:r>
              </a:p>
            </p:txBody>
          </p:sp>
        </mc:Choice>
        <mc:Fallback xmlns=""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7240" y="3663454"/>
                <a:ext cx="1908000" cy="52322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 w="28575"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ovéPole 32"/>
              <p:cNvSpPr txBox="1"/>
              <p:nvPr/>
            </p:nvSpPr>
            <p:spPr>
              <a:xfrm>
                <a:off x="6097240" y="4579319"/>
                <a:ext cx="1908000" cy="523220"/>
              </a:xfrm>
              <a:prstGeom prst="rect">
                <a:avLst/>
              </a:prstGeom>
              <a:noFill/>
              <a:ln w="28575">
                <a:solidFill>
                  <a:srgbClr val="7030A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sz="28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</m:func>
                    <m:r>
                      <a:rPr lang="cs-CZ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</m:oMath>
                </a14:m>
                <a:r>
                  <a:rPr lang="cs-CZ" sz="2800" dirty="0"/>
                  <a:t> </a:t>
                </a:r>
              </a:p>
            </p:txBody>
          </p:sp>
        </mc:Choice>
        <mc:Fallback xmlns="">
          <p:sp>
            <p:nvSpPr>
              <p:cNvPr id="33" name="TextovéPol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7240" y="4579319"/>
                <a:ext cx="1908000" cy="52322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 w="28575"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ovéPole 33"/>
              <p:cNvSpPr txBox="1"/>
              <p:nvPr/>
            </p:nvSpPr>
            <p:spPr>
              <a:xfrm>
                <a:off x="3348000" y="748651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34" name="TextovéPol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8000" y="748651"/>
                <a:ext cx="513877" cy="461665"/>
              </a:xfrm>
              <a:prstGeom prst="rect">
                <a:avLst/>
              </a:prstGeom>
              <a:blipFill>
                <a:blip r:embed="rId22"/>
                <a:stretch>
                  <a:fillRect l="-3529" b="-92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ovéPole 34"/>
              <p:cNvSpPr txBox="1"/>
              <p:nvPr/>
            </p:nvSpPr>
            <p:spPr>
              <a:xfrm>
                <a:off x="5630475" y="3401897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35" name="TextovéPo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0475" y="3401897"/>
                <a:ext cx="513877" cy="461665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ovéPole 37"/>
              <p:cNvSpPr txBox="1"/>
              <p:nvPr/>
            </p:nvSpPr>
            <p:spPr>
              <a:xfrm>
                <a:off x="3884311" y="3001398"/>
                <a:ext cx="801044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38" name="TextovéPole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4311" y="3001398"/>
                <a:ext cx="801044" cy="513282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ovéPole 38"/>
          <p:cNvSpPr txBox="1"/>
          <p:nvPr/>
        </p:nvSpPr>
        <p:spPr>
          <a:xfrm>
            <a:off x="690829" y="477758"/>
            <a:ext cx="20026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>
                <a:solidFill>
                  <a:srgbClr val="C00000"/>
                </a:solidFill>
              </a:rPr>
              <a:t>Kosinus</a:t>
            </a:r>
          </a:p>
        </p:txBody>
      </p:sp>
    </p:spTree>
    <p:extLst>
      <p:ext uri="{BB962C8B-B14F-4D97-AF65-F5344CB8AC3E}">
        <p14:creationId xmlns:p14="http://schemas.microsoft.com/office/powerpoint/2010/main" val="1580705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5" grpId="0"/>
      <p:bldP spid="16" grpId="0"/>
      <p:bldP spid="17" grpId="0"/>
      <p:bldP spid="18" grpId="0"/>
      <p:bldP spid="20" grpId="0"/>
      <p:bldP spid="27" grpId="0"/>
      <p:bldP spid="28" grpId="0"/>
      <p:bldP spid="29" grpId="0"/>
      <p:bldP spid="30" grpId="0" animBg="1"/>
      <p:bldP spid="31" grpId="0" animBg="1"/>
      <p:bldP spid="32" grpId="0" animBg="1"/>
      <p:bldP spid="33" grpId="0" animBg="1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38" y="941037"/>
            <a:ext cx="5325411" cy="5177678"/>
          </a:xfrm>
          <a:prstGeom prst="rect">
            <a:avLst/>
          </a:prstGeom>
        </p:spPr>
      </p:pic>
      <p:cxnSp>
        <p:nvCxnSpPr>
          <p:cNvPr id="11" name="Přímá spojnice 10"/>
          <p:cNvCxnSpPr/>
          <p:nvPr/>
        </p:nvCxnSpPr>
        <p:spPr>
          <a:xfrm flipH="1">
            <a:off x="3358800" y="2455200"/>
            <a:ext cx="1764000" cy="0"/>
          </a:xfrm>
          <a:prstGeom prst="line">
            <a:avLst/>
          </a:prstGeom>
          <a:ln w="1905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3884311" y="3001398"/>
                <a:ext cx="801044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4311" y="3001398"/>
                <a:ext cx="801044" cy="5132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2756700" y="2244436"/>
                <a:ext cx="645725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cs-CZ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6700" y="2244436"/>
                <a:ext cx="645725" cy="5132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3803230" y="3437391"/>
                <a:ext cx="1295260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cs-CZ" sz="2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cs-CZ" dirty="0">
                    <a:solidFill>
                      <a:srgbClr val="0070C0"/>
                    </a:solidFill>
                  </a:rPr>
                  <a:t> </a:t>
                </a:r>
                <a:endParaRPr lang="cs-CZ" dirty="0"/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3230" y="3437391"/>
                <a:ext cx="1295260" cy="51328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ovéPole 18"/>
          <p:cNvSpPr txBox="1"/>
          <p:nvPr/>
        </p:nvSpPr>
        <p:spPr>
          <a:xfrm>
            <a:off x="4685355" y="1898743"/>
            <a:ext cx="645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5092446" y="2337590"/>
                <a:ext cx="57331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2446" y="2337590"/>
                <a:ext cx="573319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>
                <a:off x="5122168" y="3468674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2168" y="3468674"/>
                <a:ext cx="513877" cy="461665"/>
              </a:xfrm>
              <a:prstGeom prst="rect">
                <a:avLst/>
              </a:prstGeom>
              <a:blipFill>
                <a:blip r:embed="rId7"/>
                <a:stretch>
                  <a:fillRect l="-235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ovéPole 22"/>
              <p:cNvSpPr txBox="1"/>
              <p:nvPr/>
            </p:nvSpPr>
            <p:spPr>
              <a:xfrm>
                <a:off x="3013638" y="1243074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3638" y="1243074"/>
                <a:ext cx="513877" cy="461665"/>
              </a:xfrm>
              <a:prstGeom prst="rect">
                <a:avLst/>
              </a:prstGeom>
              <a:blipFill>
                <a:blip r:embed="rId8"/>
                <a:stretch>
                  <a:fillRect l="-235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/>
              <p:cNvSpPr txBox="1"/>
              <p:nvPr/>
            </p:nvSpPr>
            <p:spPr>
              <a:xfrm>
                <a:off x="1037665" y="3421347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665" y="3421347"/>
                <a:ext cx="513877" cy="461665"/>
              </a:xfrm>
              <a:prstGeom prst="rect">
                <a:avLst/>
              </a:prstGeom>
              <a:blipFill>
                <a:blip r:embed="rId9"/>
                <a:stretch>
                  <a:fillRect r="-1529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/>
              <p:cNvSpPr txBox="1"/>
              <p:nvPr/>
            </p:nvSpPr>
            <p:spPr>
              <a:xfrm>
                <a:off x="2756700" y="5251407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6700" y="5251407"/>
                <a:ext cx="513877" cy="461665"/>
              </a:xfrm>
              <a:prstGeom prst="rect">
                <a:avLst/>
              </a:prstGeom>
              <a:blipFill>
                <a:blip r:embed="rId10"/>
                <a:stretch>
                  <a:fillRect r="-1529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ovéPole 25"/>
              <p:cNvSpPr txBox="1"/>
              <p:nvPr/>
            </p:nvSpPr>
            <p:spPr>
              <a:xfrm>
                <a:off x="3013637" y="3427605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26" name="TextovéPol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3637" y="3427605"/>
                <a:ext cx="513877" cy="461665"/>
              </a:xfrm>
              <a:prstGeom prst="rect">
                <a:avLst/>
              </a:prstGeom>
              <a:blipFill>
                <a:blip r:embed="rId11"/>
                <a:stretch>
                  <a:fillRect l="-235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6017460" y="3036284"/>
                <a:ext cx="2018796" cy="827278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 sz="28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tg</m:t>
                          </m:r>
                        </m:fName>
                        <m:e>
                          <m:r>
                            <a:rPr lang="cs-CZ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cs-CZ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8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cs-CZ" sz="2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</m:num>
                        <m:den>
                          <m:r>
                            <a:rPr lang="cs-CZ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7460" y="3036284"/>
                <a:ext cx="2018796" cy="82727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5850781" y="2418804"/>
                <a:ext cx="2018796" cy="52322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 sz="28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tg</m:t>
                          </m:r>
                        </m:fName>
                        <m:e>
                          <m:r>
                            <a:rPr lang="cs-CZ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cs-CZ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?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0781" y="2418804"/>
                <a:ext cx="2018796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ovéPole 26"/>
              <p:cNvSpPr txBox="1"/>
              <p:nvPr/>
            </p:nvSpPr>
            <p:spPr>
              <a:xfrm>
                <a:off x="6072858" y="4036137"/>
                <a:ext cx="1908000" cy="576000"/>
              </a:xfrm>
              <a:prstGeom prst="rect">
                <a:avLst/>
              </a:prstGeom>
              <a:noFill/>
              <a:ln w="28575">
                <a:solidFill>
                  <a:srgbClr val="C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sz="2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tg</m:t>
                        </m:r>
                      </m:fName>
                      <m:e>
                        <m: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cs-CZ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cs-CZ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cs-CZ" sz="2800" dirty="0"/>
                  <a:t> </a:t>
                </a:r>
              </a:p>
            </p:txBody>
          </p:sp>
        </mc:Choice>
        <mc:Fallback xmlns="">
          <p:sp>
            <p:nvSpPr>
              <p:cNvPr id="27" name="TextovéPol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2858" y="4036137"/>
                <a:ext cx="1908000" cy="57600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8575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ovéPole 27"/>
              <p:cNvSpPr txBox="1"/>
              <p:nvPr/>
            </p:nvSpPr>
            <p:spPr>
              <a:xfrm>
                <a:off x="5630475" y="3401897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28" name="TextovéPol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0475" y="3401897"/>
                <a:ext cx="513877" cy="46166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/>
              <p:cNvSpPr txBox="1"/>
              <p:nvPr/>
            </p:nvSpPr>
            <p:spPr>
              <a:xfrm>
                <a:off x="3348000" y="748651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8000" y="748651"/>
                <a:ext cx="513877" cy="461665"/>
              </a:xfrm>
              <a:prstGeom prst="rect">
                <a:avLst/>
              </a:prstGeom>
              <a:blipFill>
                <a:blip r:embed="rId16"/>
                <a:stretch>
                  <a:fillRect l="-3529" b="-92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>
            <a:off x="5122168" y="1435835"/>
            <a:ext cx="0" cy="36047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H="1">
            <a:off x="5122800" y="2455200"/>
            <a:ext cx="1848" cy="1008000"/>
          </a:xfrm>
          <a:prstGeom prst="line">
            <a:avLst/>
          </a:prstGeom>
          <a:ln w="1905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ovéPole 30"/>
          <p:cNvSpPr txBox="1"/>
          <p:nvPr/>
        </p:nvSpPr>
        <p:spPr>
          <a:xfrm>
            <a:off x="690829" y="477758"/>
            <a:ext cx="20658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>
                <a:solidFill>
                  <a:srgbClr val="C00000"/>
                </a:solidFill>
              </a:rPr>
              <a:t>Tangens</a:t>
            </a:r>
          </a:p>
        </p:txBody>
      </p:sp>
    </p:spTree>
    <p:extLst>
      <p:ext uri="{BB962C8B-B14F-4D97-AF65-F5344CB8AC3E}">
        <p14:creationId xmlns:p14="http://schemas.microsoft.com/office/powerpoint/2010/main" val="2017651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1" grpId="0"/>
      <p:bldP spid="15" grpId="0"/>
      <p:bldP spid="20" grpId="0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857623"/>
            <a:ext cx="5485240" cy="536584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5122168" y="3468674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2168" y="3468674"/>
                <a:ext cx="513877" cy="461665"/>
              </a:xfrm>
              <a:prstGeom prst="rect">
                <a:avLst/>
              </a:prstGeom>
              <a:blipFill>
                <a:blip r:embed="rId3"/>
                <a:stretch>
                  <a:fillRect l="-235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2756700" y="5251407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6700" y="5251407"/>
                <a:ext cx="513877" cy="461665"/>
              </a:xfrm>
              <a:prstGeom prst="rect">
                <a:avLst/>
              </a:prstGeom>
              <a:blipFill>
                <a:blip r:embed="rId4"/>
                <a:stretch>
                  <a:fillRect r="-1529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1037665" y="3421347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665" y="3421347"/>
                <a:ext cx="513877" cy="461665"/>
              </a:xfrm>
              <a:prstGeom prst="rect">
                <a:avLst/>
              </a:prstGeom>
              <a:blipFill>
                <a:blip r:embed="rId5"/>
                <a:stretch>
                  <a:fillRect r="-1529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2981321" y="2650237"/>
                <a:ext cx="400522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1321" y="2650237"/>
                <a:ext cx="400522" cy="51328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2689666" y="3413241"/>
                <a:ext cx="801044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666" y="3413241"/>
                <a:ext cx="801044" cy="51328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3354620" y="4011822"/>
                <a:ext cx="801044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4620" y="4011822"/>
                <a:ext cx="801044" cy="51328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5057156" y="2359093"/>
                <a:ext cx="57331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cs-CZ" sz="28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7156" y="2359093"/>
                <a:ext cx="573319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5028219" y="4840929"/>
                <a:ext cx="57331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cs-CZ" sz="28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8219" y="4840929"/>
                <a:ext cx="573319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5029006" y="1199117"/>
                <a:ext cx="57331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cs-CZ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006" y="1199117"/>
                <a:ext cx="573319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Přímá spojnice 18"/>
          <p:cNvCxnSpPr/>
          <p:nvPr/>
        </p:nvCxnSpPr>
        <p:spPr>
          <a:xfrm flipH="1">
            <a:off x="3354620" y="2455032"/>
            <a:ext cx="1766402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2790372" y="2092860"/>
                <a:ext cx="645725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cs-CZ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0372" y="2092860"/>
                <a:ext cx="645725" cy="51328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Přímá spojnice 20"/>
          <p:cNvCxnSpPr/>
          <p:nvPr/>
        </p:nvCxnSpPr>
        <p:spPr>
          <a:xfrm>
            <a:off x="3354620" y="5221485"/>
            <a:ext cx="1766402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 flipH="1">
            <a:off x="3334950" y="1322708"/>
            <a:ext cx="1786072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flipH="1" flipV="1">
            <a:off x="3334950" y="6541843"/>
            <a:ext cx="1800000" cy="1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ovéPole 26"/>
              <p:cNvSpPr txBox="1"/>
              <p:nvPr/>
            </p:nvSpPr>
            <p:spPr>
              <a:xfrm>
                <a:off x="3348000" y="5125627"/>
                <a:ext cx="645725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cs-CZ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sub>
                    </m:sSub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27" name="TextovéPol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8000" y="5125627"/>
                <a:ext cx="645725" cy="51328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ovéPole 27"/>
              <p:cNvSpPr txBox="1"/>
              <p:nvPr/>
            </p:nvSpPr>
            <p:spPr>
              <a:xfrm>
                <a:off x="2833533" y="812071"/>
                <a:ext cx="645725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cs-CZ" sz="28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28" name="TextovéPol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3533" y="812071"/>
                <a:ext cx="645725" cy="51328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/>
              <p:cNvSpPr txBox="1"/>
              <p:nvPr/>
            </p:nvSpPr>
            <p:spPr>
              <a:xfrm>
                <a:off x="2813844" y="6153943"/>
                <a:ext cx="645725" cy="5536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cs-CZ" sz="28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sub>
                    </m:sSub>
                    <m:r>
                      <a:rPr lang="cs-CZ" sz="28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3844" y="6153943"/>
                <a:ext cx="645725" cy="55361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ovéPole 29"/>
              <p:cNvSpPr txBox="1"/>
              <p:nvPr/>
            </p:nvSpPr>
            <p:spPr>
              <a:xfrm>
                <a:off x="6097240" y="1851982"/>
                <a:ext cx="1908000" cy="523220"/>
              </a:xfrm>
              <a:prstGeom prst="rect">
                <a:avLst/>
              </a:prstGeom>
              <a:noFill/>
              <a:ln w="28575">
                <a:solidFill>
                  <a:srgbClr val="C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sz="2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tg</m:t>
                        </m:r>
                      </m:fName>
                      <m:e>
                        <m: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cs-CZ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cs-CZ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cs-CZ" sz="2800" dirty="0"/>
                  <a:t> </a:t>
                </a:r>
              </a:p>
            </p:txBody>
          </p:sp>
        </mc:Choice>
        <mc:Fallback xmlns="">
          <p:sp>
            <p:nvSpPr>
              <p:cNvPr id="30" name="TextovéPol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7240" y="1851982"/>
                <a:ext cx="1908000" cy="5232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8575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6097240" y="2757718"/>
                <a:ext cx="1908000" cy="523220"/>
              </a:xfrm>
              <a:prstGeom prst="rect">
                <a:avLst/>
              </a:prstGeom>
              <a:noFill/>
              <a:ln w="28575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sz="2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tg</m:t>
                        </m:r>
                      </m:fName>
                      <m:e>
                        <m: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</m:func>
                    <m:r>
                      <a:rPr lang="cs-CZ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cs-CZ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sub>
                    </m:sSub>
                  </m:oMath>
                </a14:m>
                <a:r>
                  <a:rPr lang="cs-CZ" sz="2800" dirty="0"/>
                  <a:t> </a:t>
                </a:r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7240" y="2757718"/>
                <a:ext cx="1908000" cy="5232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ovéPole 31"/>
              <p:cNvSpPr txBox="1"/>
              <p:nvPr/>
            </p:nvSpPr>
            <p:spPr>
              <a:xfrm>
                <a:off x="6097240" y="3663454"/>
                <a:ext cx="1908000" cy="523220"/>
              </a:xfrm>
              <a:prstGeom prst="rect">
                <a:avLst/>
              </a:prstGeom>
              <a:noFill/>
              <a:ln w="28575">
                <a:solidFill>
                  <a:srgbClr val="00B05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sz="2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tg</m:t>
                        </m:r>
                      </m:fName>
                      <m:e>
                        <m: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</m:func>
                    <m:r>
                      <a:rPr lang="cs-CZ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cs-CZ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</m:oMath>
                </a14:m>
                <a:r>
                  <a:rPr lang="cs-CZ" sz="2800" dirty="0"/>
                  <a:t> </a:t>
                </a:r>
              </a:p>
            </p:txBody>
          </p:sp>
        </mc:Choice>
        <mc:Fallback xmlns=""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7240" y="3663454"/>
                <a:ext cx="1908000" cy="5232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8575"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ovéPole 32"/>
              <p:cNvSpPr txBox="1"/>
              <p:nvPr/>
            </p:nvSpPr>
            <p:spPr>
              <a:xfrm>
                <a:off x="6097240" y="4579319"/>
                <a:ext cx="1908000" cy="553613"/>
              </a:xfrm>
              <a:prstGeom prst="rect">
                <a:avLst/>
              </a:prstGeom>
              <a:noFill/>
              <a:ln w="28575">
                <a:solidFill>
                  <a:srgbClr val="7030A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sz="2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tg</m:t>
                        </m:r>
                      </m:fName>
                      <m:e>
                        <m: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</m:func>
                    <m:r>
                      <a:rPr lang="cs-CZ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cs-CZ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sub>
                    </m:sSub>
                  </m:oMath>
                </a14:m>
                <a:r>
                  <a:rPr lang="cs-CZ" sz="2800" dirty="0"/>
                  <a:t> </a:t>
                </a:r>
              </a:p>
            </p:txBody>
          </p:sp>
        </mc:Choice>
        <mc:Fallback xmlns="">
          <p:sp>
            <p:nvSpPr>
              <p:cNvPr id="33" name="TextovéPol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7240" y="4579319"/>
                <a:ext cx="1908000" cy="553613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8575"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ovéPole 33"/>
              <p:cNvSpPr txBox="1"/>
              <p:nvPr/>
            </p:nvSpPr>
            <p:spPr>
              <a:xfrm>
                <a:off x="3348000" y="748651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34" name="TextovéPol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8000" y="748651"/>
                <a:ext cx="513877" cy="461665"/>
              </a:xfrm>
              <a:prstGeom prst="rect">
                <a:avLst/>
              </a:prstGeom>
              <a:blipFill>
                <a:blip r:embed="rId20"/>
                <a:stretch>
                  <a:fillRect l="-3529" b="-92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ovéPole 34"/>
              <p:cNvSpPr txBox="1"/>
              <p:nvPr/>
            </p:nvSpPr>
            <p:spPr>
              <a:xfrm>
                <a:off x="5630475" y="3401897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35" name="TextovéPo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0475" y="3401897"/>
                <a:ext cx="513877" cy="461665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Přímá spojnice 35"/>
          <p:cNvCxnSpPr/>
          <p:nvPr/>
        </p:nvCxnSpPr>
        <p:spPr>
          <a:xfrm flipH="1">
            <a:off x="5121022" y="900000"/>
            <a:ext cx="1146" cy="584043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ovéPole 37"/>
              <p:cNvSpPr txBox="1"/>
              <p:nvPr/>
            </p:nvSpPr>
            <p:spPr>
              <a:xfrm>
                <a:off x="3892494" y="2984584"/>
                <a:ext cx="395048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38" name="TextovéPole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2494" y="2984584"/>
                <a:ext cx="395048" cy="51328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Přímá spojnice 9"/>
          <p:cNvCxnSpPr/>
          <p:nvPr/>
        </p:nvCxnSpPr>
        <p:spPr>
          <a:xfrm>
            <a:off x="3348000" y="3468674"/>
            <a:ext cx="2094857" cy="2078686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 flipV="1">
            <a:off x="3353474" y="1045029"/>
            <a:ext cx="2012482" cy="2437242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48"/>
          <p:cNvCxnSpPr/>
          <p:nvPr/>
        </p:nvCxnSpPr>
        <p:spPr>
          <a:xfrm>
            <a:off x="3766279" y="4186674"/>
            <a:ext cx="1534443" cy="2643005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ovéPole 54"/>
              <p:cNvSpPr txBox="1"/>
              <p:nvPr/>
            </p:nvSpPr>
            <p:spPr>
              <a:xfrm>
                <a:off x="5014062" y="6080802"/>
                <a:ext cx="57331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cs-CZ" sz="28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55" name="TextovéPole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4062" y="6080802"/>
                <a:ext cx="573319" cy="523220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Přímá spojnice 57"/>
          <p:cNvCxnSpPr/>
          <p:nvPr/>
        </p:nvCxnSpPr>
        <p:spPr>
          <a:xfrm>
            <a:off x="3354620" y="5839638"/>
            <a:ext cx="0" cy="94998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ovéPole 58"/>
              <p:cNvSpPr txBox="1"/>
              <p:nvPr/>
            </p:nvSpPr>
            <p:spPr>
              <a:xfrm>
                <a:off x="3013638" y="1243074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59" name="TextovéPole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3638" y="1243074"/>
                <a:ext cx="513877" cy="461665"/>
              </a:xfrm>
              <a:prstGeom prst="rect">
                <a:avLst/>
              </a:prstGeom>
              <a:blipFill>
                <a:blip r:embed="rId24"/>
                <a:stretch>
                  <a:fillRect l="-235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ovéPole 59"/>
          <p:cNvSpPr txBox="1"/>
          <p:nvPr/>
        </p:nvSpPr>
        <p:spPr>
          <a:xfrm>
            <a:off x="690829" y="477758"/>
            <a:ext cx="20658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>
                <a:solidFill>
                  <a:srgbClr val="C00000"/>
                </a:solidFill>
              </a:rPr>
              <a:t>Tangens</a:t>
            </a:r>
          </a:p>
        </p:txBody>
      </p:sp>
    </p:spTree>
    <p:extLst>
      <p:ext uri="{BB962C8B-B14F-4D97-AF65-F5344CB8AC3E}">
        <p14:creationId xmlns:p14="http://schemas.microsoft.com/office/powerpoint/2010/main" val="262787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6" grpId="0"/>
      <p:bldP spid="17" grpId="0"/>
      <p:bldP spid="18" grpId="0"/>
      <p:bldP spid="20" grpId="0"/>
      <p:bldP spid="27" grpId="0"/>
      <p:bldP spid="28" grpId="0"/>
      <p:bldP spid="29" grpId="0"/>
      <p:bldP spid="30" grpId="0" animBg="1"/>
      <p:bldP spid="31" grpId="0" animBg="1"/>
      <p:bldP spid="32" grpId="0" animBg="1"/>
      <p:bldP spid="33" grpId="0" animBg="1"/>
      <p:bldP spid="38" grpId="0"/>
      <p:bldP spid="5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38" y="941037"/>
            <a:ext cx="5325411" cy="5177678"/>
          </a:xfrm>
          <a:prstGeom prst="rect">
            <a:avLst/>
          </a:prstGeom>
        </p:spPr>
      </p:pic>
      <p:cxnSp>
        <p:nvCxnSpPr>
          <p:cNvPr id="5" name="Přímá spojnice 4"/>
          <p:cNvCxnSpPr/>
          <p:nvPr/>
        </p:nvCxnSpPr>
        <p:spPr>
          <a:xfrm>
            <a:off x="1227685" y="1710000"/>
            <a:ext cx="6070098" cy="307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H="1" flipV="1">
            <a:off x="3348000" y="1702801"/>
            <a:ext cx="3096000" cy="23253"/>
          </a:xfrm>
          <a:prstGeom prst="line">
            <a:avLst/>
          </a:prstGeom>
          <a:ln w="1905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3884311" y="3001398"/>
                <a:ext cx="801044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4311" y="3001398"/>
                <a:ext cx="801044" cy="5132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3381843" y="1146061"/>
                <a:ext cx="1303512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cs-CZ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cs-CZ" sz="2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cs-CZ" dirty="0">
                    <a:solidFill>
                      <a:srgbClr val="0070C0"/>
                    </a:solidFill>
                  </a:rPr>
                  <a:t> </a:t>
                </a:r>
                <a:endParaRPr lang="cs-CZ" dirty="0"/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1843" y="1146061"/>
                <a:ext cx="1303512" cy="5132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6116474" y="3401790"/>
                <a:ext cx="594458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6474" y="3401790"/>
                <a:ext cx="594458" cy="51328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ovéPole 18"/>
          <p:cNvSpPr txBox="1"/>
          <p:nvPr/>
        </p:nvSpPr>
        <p:spPr>
          <a:xfrm>
            <a:off x="4685355" y="1898743"/>
            <a:ext cx="645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6047456" y="1225387"/>
                <a:ext cx="57331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7456" y="1225387"/>
                <a:ext cx="573319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>
                <a:off x="5122168" y="3468674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2168" y="3468674"/>
                <a:ext cx="513877" cy="461665"/>
              </a:xfrm>
              <a:prstGeom prst="rect">
                <a:avLst/>
              </a:prstGeom>
              <a:blipFill>
                <a:blip r:embed="rId7"/>
                <a:stretch>
                  <a:fillRect l="-235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ovéPole 22"/>
              <p:cNvSpPr txBox="1"/>
              <p:nvPr/>
            </p:nvSpPr>
            <p:spPr>
              <a:xfrm>
                <a:off x="3013638" y="1243074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3638" y="1243074"/>
                <a:ext cx="513877" cy="461665"/>
              </a:xfrm>
              <a:prstGeom prst="rect">
                <a:avLst/>
              </a:prstGeom>
              <a:blipFill>
                <a:blip r:embed="rId8"/>
                <a:stretch>
                  <a:fillRect l="-235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/>
              <p:cNvSpPr txBox="1"/>
              <p:nvPr/>
            </p:nvSpPr>
            <p:spPr>
              <a:xfrm>
                <a:off x="1037665" y="3421347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665" y="3421347"/>
                <a:ext cx="513877" cy="461665"/>
              </a:xfrm>
              <a:prstGeom prst="rect">
                <a:avLst/>
              </a:prstGeom>
              <a:blipFill>
                <a:blip r:embed="rId9"/>
                <a:stretch>
                  <a:fillRect r="-1529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/>
              <p:cNvSpPr txBox="1"/>
              <p:nvPr/>
            </p:nvSpPr>
            <p:spPr>
              <a:xfrm>
                <a:off x="2756700" y="5251407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6700" y="5251407"/>
                <a:ext cx="513877" cy="461665"/>
              </a:xfrm>
              <a:prstGeom prst="rect">
                <a:avLst/>
              </a:prstGeom>
              <a:blipFill>
                <a:blip r:embed="rId10"/>
                <a:stretch>
                  <a:fillRect r="-1529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ovéPole 25"/>
              <p:cNvSpPr txBox="1"/>
              <p:nvPr/>
            </p:nvSpPr>
            <p:spPr>
              <a:xfrm>
                <a:off x="3013637" y="3427605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26" name="TextovéPol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3637" y="3427605"/>
                <a:ext cx="513877" cy="461665"/>
              </a:xfrm>
              <a:prstGeom prst="rect">
                <a:avLst/>
              </a:prstGeom>
              <a:blipFill>
                <a:blip r:embed="rId11"/>
                <a:stretch>
                  <a:fillRect l="-235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5636045" y="4684111"/>
                <a:ext cx="2018796" cy="82747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 sz="28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cotg</m:t>
                          </m:r>
                        </m:fName>
                        <m:e>
                          <m:r>
                            <a:rPr lang="cs-CZ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cs-CZ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8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sz="2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</m:num>
                        <m:den>
                          <m:r>
                            <a:rPr lang="cs-CZ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6045" y="4684111"/>
                <a:ext cx="2018796" cy="82747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5502860" y="4107458"/>
                <a:ext cx="2018796" cy="52322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 sz="28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cotg</m:t>
                          </m:r>
                        </m:fName>
                        <m:e>
                          <m:r>
                            <a:rPr lang="cs-CZ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cs-CZ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?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2860" y="4107458"/>
                <a:ext cx="2018796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ovéPole 26"/>
              <p:cNvSpPr txBox="1"/>
              <p:nvPr/>
            </p:nvSpPr>
            <p:spPr>
              <a:xfrm>
                <a:off x="5636045" y="5651934"/>
                <a:ext cx="2060948" cy="576000"/>
              </a:xfrm>
              <a:prstGeom prst="rect">
                <a:avLst/>
              </a:prstGeom>
              <a:noFill/>
              <a:ln w="28575">
                <a:solidFill>
                  <a:srgbClr val="C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sz="2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cotg</m:t>
                        </m:r>
                      </m:fName>
                      <m:e>
                        <m: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cs-CZ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cs-CZ" sz="2800" dirty="0"/>
                  <a:t> </a:t>
                </a:r>
              </a:p>
            </p:txBody>
          </p:sp>
        </mc:Choice>
        <mc:Fallback xmlns="">
          <p:sp>
            <p:nvSpPr>
              <p:cNvPr id="27" name="TextovéPol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6045" y="5651934"/>
                <a:ext cx="2060948" cy="57600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8575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ovéPole 27"/>
              <p:cNvSpPr txBox="1"/>
              <p:nvPr/>
            </p:nvSpPr>
            <p:spPr>
              <a:xfrm>
                <a:off x="7093239" y="3410000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28" name="TextovéPol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3239" y="3410000"/>
                <a:ext cx="513877" cy="46166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/>
              <p:cNvSpPr txBox="1"/>
              <p:nvPr/>
            </p:nvSpPr>
            <p:spPr>
              <a:xfrm>
                <a:off x="3348000" y="748651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8000" y="748651"/>
                <a:ext cx="513877" cy="461665"/>
              </a:xfrm>
              <a:prstGeom prst="rect">
                <a:avLst/>
              </a:prstGeom>
              <a:blipFill>
                <a:blip r:embed="rId16"/>
                <a:stretch>
                  <a:fillRect l="-3529" b="-92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Přímá spojnice 29"/>
          <p:cNvCxnSpPr/>
          <p:nvPr/>
        </p:nvCxnSpPr>
        <p:spPr>
          <a:xfrm>
            <a:off x="6372000" y="1726054"/>
            <a:ext cx="0" cy="1771929"/>
          </a:xfrm>
          <a:prstGeom prst="line">
            <a:avLst/>
          </a:prstGeom>
          <a:ln w="1905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V="1">
            <a:off x="3712531" y="1512000"/>
            <a:ext cx="3058151" cy="175871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>
            <a:off x="5008217" y="3477600"/>
            <a:ext cx="2289566" cy="117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ovéPole 45"/>
          <p:cNvSpPr txBox="1"/>
          <p:nvPr/>
        </p:nvSpPr>
        <p:spPr>
          <a:xfrm>
            <a:off x="690829" y="477758"/>
            <a:ext cx="2408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>
                <a:solidFill>
                  <a:srgbClr val="C00000"/>
                </a:solidFill>
              </a:rPr>
              <a:t>Kotangens</a:t>
            </a:r>
          </a:p>
        </p:txBody>
      </p:sp>
    </p:spTree>
    <p:extLst>
      <p:ext uri="{BB962C8B-B14F-4D97-AF65-F5344CB8AC3E}">
        <p14:creationId xmlns:p14="http://schemas.microsoft.com/office/powerpoint/2010/main" val="1498548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1" grpId="0"/>
      <p:bldP spid="15" grpId="0"/>
      <p:bldP spid="20" grpId="0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857623"/>
            <a:ext cx="5485240" cy="536584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5122168" y="3468674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2168" y="3468674"/>
                <a:ext cx="513877" cy="461665"/>
              </a:xfrm>
              <a:prstGeom prst="rect">
                <a:avLst/>
              </a:prstGeom>
              <a:blipFill>
                <a:blip r:embed="rId3"/>
                <a:stretch>
                  <a:fillRect l="-235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2756700" y="5251407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6700" y="5251407"/>
                <a:ext cx="513877" cy="461665"/>
              </a:xfrm>
              <a:prstGeom prst="rect">
                <a:avLst/>
              </a:prstGeom>
              <a:blipFill>
                <a:blip r:embed="rId4"/>
                <a:stretch>
                  <a:fillRect r="-1529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1037665" y="3421347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665" y="3421347"/>
                <a:ext cx="513877" cy="461665"/>
              </a:xfrm>
              <a:prstGeom prst="rect">
                <a:avLst/>
              </a:prstGeom>
              <a:blipFill>
                <a:blip r:embed="rId5"/>
                <a:stretch>
                  <a:fillRect r="-1529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2981321" y="2650237"/>
                <a:ext cx="400522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1321" y="2650237"/>
                <a:ext cx="400522" cy="51328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2689666" y="3413241"/>
                <a:ext cx="801044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666" y="3413241"/>
                <a:ext cx="801044" cy="51328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3354620" y="4011822"/>
                <a:ext cx="801044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4620" y="4011822"/>
                <a:ext cx="801044" cy="51328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5983071" y="1257374"/>
                <a:ext cx="56577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cs-CZ" sz="28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3071" y="1257374"/>
                <a:ext cx="565776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1415707" y="1212296"/>
                <a:ext cx="57331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cs-CZ" sz="28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5707" y="1212296"/>
                <a:ext cx="573319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4402678" y="1222502"/>
                <a:ext cx="57331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cs-CZ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2678" y="1222502"/>
                <a:ext cx="573319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6125558" y="3380763"/>
                <a:ext cx="645725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5558" y="3380763"/>
                <a:ext cx="645725" cy="51328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Přímá spojnice 22"/>
          <p:cNvCxnSpPr/>
          <p:nvPr/>
        </p:nvCxnSpPr>
        <p:spPr>
          <a:xfrm flipH="1">
            <a:off x="5326406" y="3475434"/>
            <a:ext cx="1786072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ovéPole 26"/>
              <p:cNvSpPr txBox="1"/>
              <p:nvPr/>
            </p:nvSpPr>
            <p:spPr>
              <a:xfrm>
                <a:off x="1607309" y="3359391"/>
                <a:ext cx="645725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sub>
                    </m:sSub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27" name="TextovéPol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7309" y="3359391"/>
                <a:ext cx="645725" cy="51328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ovéPole 27"/>
              <p:cNvSpPr txBox="1"/>
              <p:nvPr/>
            </p:nvSpPr>
            <p:spPr>
              <a:xfrm>
                <a:off x="4523186" y="3380763"/>
                <a:ext cx="645725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sz="28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28" name="TextovéPol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3186" y="3380763"/>
                <a:ext cx="645725" cy="51328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/>
              <p:cNvSpPr txBox="1"/>
              <p:nvPr/>
            </p:nvSpPr>
            <p:spPr>
              <a:xfrm>
                <a:off x="2142187" y="3367748"/>
                <a:ext cx="645725" cy="5536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sz="28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sub>
                    </m:sSub>
                    <m:r>
                      <a:rPr lang="cs-CZ" sz="28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2187" y="3367748"/>
                <a:ext cx="645725" cy="55361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ovéPole 29"/>
              <p:cNvSpPr txBox="1"/>
              <p:nvPr/>
            </p:nvSpPr>
            <p:spPr>
              <a:xfrm>
                <a:off x="5443325" y="4075825"/>
                <a:ext cx="2010190" cy="523220"/>
              </a:xfrm>
              <a:prstGeom prst="rect">
                <a:avLst/>
              </a:prstGeom>
              <a:noFill/>
              <a:ln w="28575">
                <a:solidFill>
                  <a:srgbClr val="C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sz="2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cotg</m:t>
                        </m:r>
                      </m:fName>
                      <m:e>
                        <m: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cs-CZ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cs-CZ" sz="2800" dirty="0"/>
                  <a:t> </a:t>
                </a:r>
              </a:p>
            </p:txBody>
          </p:sp>
        </mc:Choice>
        <mc:Fallback xmlns="">
          <p:sp>
            <p:nvSpPr>
              <p:cNvPr id="30" name="TextovéPol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3325" y="4075825"/>
                <a:ext cx="2010190" cy="5232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8575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5766188" y="4712502"/>
                <a:ext cx="2010190" cy="523220"/>
              </a:xfrm>
              <a:prstGeom prst="rect">
                <a:avLst/>
              </a:prstGeom>
              <a:noFill/>
              <a:ln w="28575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sz="2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cotg</m:t>
                        </m:r>
                      </m:fName>
                      <m:e>
                        <m: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</m:func>
                    <m:r>
                      <a:rPr lang="cs-CZ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sub>
                    </m:sSub>
                  </m:oMath>
                </a14:m>
                <a:r>
                  <a:rPr lang="cs-CZ" sz="2800" dirty="0"/>
                  <a:t> </a:t>
                </a:r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6188" y="4712502"/>
                <a:ext cx="2010190" cy="5232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ovéPole 31"/>
              <p:cNvSpPr txBox="1"/>
              <p:nvPr/>
            </p:nvSpPr>
            <p:spPr>
              <a:xfrm>
                <a:off x="6133244" y="5337961"/>
                <a:ext cx="2010190" cy="523220"/>
              </a:xfrm>
              <a:prstGeom prst="rect">
                <a:avLst/>
              </a:prstGeom>
              <a:noFill/>
              <a:ln w="28575">
                <a:solidFill>
                  <a:srgbClr val="00B05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sz="2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cotg</m:t>
                        </m:r>
                      </m:fName>
                      <m:e>
                        <m: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</m:func>
                    <m:r>
                      <a:rPr lang="cs-CZ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</m:oMath>
                </a14:m>
                <a:r>
                  <a:rPr lang="cs-CZ" sz="2800" dirty="0"/>
                  <a:t> </a:t>
                </a:r>
              </a:p>
            </p:txBody>
          </p:sp>
        </mc:Choice>
        <mc:Fallback xmlns=""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3244" y="5337961"/>
                <a:ext cx="2010190" cy="5232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8575"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ovéPole 32"/>
              <p:cNvSpPr txBox="1"/>
              <p:nvPr/>
            </p:nvSpPr>
            <p:spPr>
              <a:xfrm>
                <a:off x="6548847" y="5963420"/>
                <a:ext cx="2010190" cy="553613"/>
              </a:xfrm>
              <a:prstGeom prst="rect">
                <a:avLst/>
              </a:prstGeom>
              <a:noFill/>
              <a:ln w="28575">
                <a:solidFill>
                  <a:srgbClr val="7030A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sz="2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cotg</m:t>
                        </m:r>
                      </m:fName>
                      <m:e>
                        <m: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</m:func>
                    <m:r>
                      <a:rPr lang="cs-CZ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sub>
                    </m:sSub>
                  </m:oMath>
                </a14:m>
                <a:r>
                  <a:rPr lang="cs-CZ" sz="2800" dirty="0"/>
                  <a:t> </a:t>
                </a:r>
              </a:p>
            </p:txBody>
          </p:sp>
        </mc:Choice>
        <mc:Fallback xmlns="">
          <p:sp>
            <p:nvSpPr>
              <p:cNvPr id="33" name="TextovéPol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8847" y="5963420"/>
                <a:ext cx="2010190" cy="553613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8575"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ovéPole 33"/>
              <p:cNvSpPr txBox="1"/>
              <p:nvPr/>
            </p:nvSpPr>
            <p:spPr>
              <a:xfrm>
                <a:off x="3348000" y="748651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34" name="TextovéPol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8000" y="748651"/>
                <a:ext cx="513877" cy="461665"/>
              </a:xfrm>
              <a:prstGeom prst="rect">
                <a:avLst/>
              </a:prstGeom>
              <a:blipFill>
                <a:blip r:embed="rId20"/>
                <a:stretch>
                  <a:fillRect l="-3529" b="-92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ovéPole 34"/>
              <p:cNvSpPr txBox="1"/>
              <p:nvPr/>
            </p:nvSpPr>
            <p:spPr>
              <a:xfrm>
                <a:off x="6967598" y="3385199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35" name="TextovéPo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7598" y="3385199"/>
                <a:ext cx="513877" cy="461665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Přímá spojnice 35"/>
          <p:cNvCxnSpPr/>
          <p:nvPr/>
        </p:nvCxnSpPr>
        <p:spPr>
          <a:xfrm>
            <a:off x="503763" y="1688355"/>
            <a:ext cx="7172509" cy="4419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ovéPole 37"/>
              <p:cNvSpPr txBox="1"/>
              <p:nvPr/>
            </p:nvSpPr>
            <p:spPr>
              <a:xfrm>
                <a:off x="3892494" y="2984584"/>
                <a:ext cx="395048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38" name="TextovéPole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2494" y="2984584"/>
                <a:ext cx="395048" cy="51328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Přímá spojnice 9"/>
          <p:cNvCxnSpPr/>
          <p:nvPr/>
        </p:nvCxnSpPr>
        <p:spPr>
          <a:xfrm>
            <a:off x="1307365" y="1434325"/>
            <a:ext cx="670736" cy="658535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 flipV="1">
            <a:off x="4395428" y="1434325"/>
            <a:ext cx="2483752" cy="1445109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48"/>
          <p:cNvCxnSpPr/>
          <p:nvPr/>
        </p:nvCxnSpPr>
        <p:spPr>
          <a:xfrm>
            <a:off x="2081588" y="1290579"/>
            <a:ext cx="1659490" cy="2837253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ovéPole 54"/>
              <p:cNvSpPr txBox="1"/>
              <p:nvPr/>
            </p:nvSpPr>
            <p:spPr>
              <a:xfrm>
                <a:off x="2193152" y="1189768"/>
                <a:ext cx="57331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cs-CZ" sz="28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55" name="TextovéPole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3152" y="1189768"/>
                <a:ext cx="573319" cy="523220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ovéPole 58"/>
              <p:cNvSpPr txBox="1"/>
              <p:nvPr/>
            </p:nvSpPr>
            <p:spPr>
              <a:xfrm>
                <a:off x="3013638" y="1243074"/>
                <a:ext cx="513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59" name="TextovéPole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3638" y="1243074"/>
                <a:ext cx="513877" cy="461665"/>
              </a:xfrm>
              <a:prstGeom prst="rect">
                <a:avLst/>
              </a:prstGeom>
              <a:blipFill>
                <a:blip r:embed="rId24"/>
                <a:stretch>
                  <a:fillRect l="-235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Přímá spojnice 45"/>
          <p:cNvCxnSpPr/>
          <p:nvPr/>
        </p:nvCxnSpPr>
        <p:spPr>
          <a:xfrm flipV="1">
            <a:off x="3353474" y="1306174"/>
            <a:ext cx="1781476" cy="2176097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55"/>
          <p:cNvCxnSpPr/>
          <p:nvPr/>
        </p:nvCxnSpPr>
        <p:spPr>
          <a:xfrm flipV="1">
            <a:off x="2318574" y="1710000"/>
            <a:ext cx="4519" cy="17640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56"/>
          <p:cNvCxnSpPr/>
          <p:nvPr/>
        </p:nvCxnSpPr>
        <p:spPr>
          <a:xfrm flipV="1">
            <a:off x="1591669" y="1676543"/>
            <a:ext cx="4519" cy="17640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59"/>
          <p:cNvCxnSpPr/>
          <p:nvPr/>
        </p:nvCxnSpPr>
        <p:spPr>
          <a:xfrm flipV="1">
            <a:off x="4789280" y="1697268"/>
            <a:ext cx="4519" cy="17640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60"/>
          <p:cNvCxnSpPr/>
          <p:nvPr/>
        </p:nvCxnSpPr>
        <p:spPr>
          <a:xfrm flipV="1">
            <a:off x="6373359" y="1721277"/>
            <a:ext cx="4519" cy="17640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ovéPole 61"/>
          <p:cNvSpPr txBox="1"/>
          <p:nvPr/>
        </p:nvSpPr>
        <p:spPr>
          <a:xfrm>
            <a:off x="690829" y="477758"/>
            <a:ext cx="2408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>
                <a:solidFill>
                  <a:srgbClr val="C00000"/>
                </a:solidFill>
              </a:rPr>
              <a:t>Kotangens</a:t>
            </a:r>
          </a:p>
        </p:txBody>
      </p:sp>
    </p:spTree>
    <p:extLst>
      <p:ext uri="{BB962C8B-B14F-4D97-AF65-F5344CB8AC3E}">
        <p14:creationId xmlns:p14="http://schemas.microsoft.com/office/powerpoint/2010/main" val="1422031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6" grpId="0"/>
      <p:bldP spid="17" grpId="0"/>
      <p:bldP spid="18" grpId="0"/>
      <p:bldP spid="20" grpId="0"/>
      <p:bldP spid="27" grpId="0"/>
      <p:bldP spid="28" grpId="0"/>
      <p:bldP spid="29" grpId="0"/>
      <p:bldP spid="30" grpId="0" animBg="1"/>
      <p:bldP spid="31" grpId="0" animBg="1"/>
      <p:bldP spid="32" grpId="0" animBg="1"/>
      <p:bldP spid="33" grpId="0" animBg="1"/>
      <p:bldP spid="38" grpId="0"/>
      <p:bldP spid="55" grpId="0"/>
    </p:bld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660</TotalTime>
  <Words>1015</Words>
  <Application>Microsoft Office PowerPoint</Application>
  <PresentationFormat>Předvádění na obrazovce (4:3)</PresentationFormat>
  <Paragraphs>290</Paragraphs>
  <Slides>16</Slides>
  <Notes>0</Notes>
  <HiddenSlides>1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Karin Poláčková</dc:creator>
  <cp:lastModifiedBy>Karin Poláčková</cp:lastModifiedBy>
  <cp:revision>64</cp:revision>
  <dcterms:created xsi:type="dcterms:W3CDTF">2017-06-10T12:36:42Z</dcterms:created>
  <dcterms:modified xsi:type="dcterms:W3CDTF">2017-06-13T18:21:28Z</dcterms:modified>
</cp:coreProperties>
</file>