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5" r:id="rId7"/>
    <p:sldId id="264" r:id="rId8"/>
    <p:sldId id="262" r:id="rId9"/>
    <p:sldId id="260" r:id="rId10"/>
    <p:sldId id="263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7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21.9.2017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21.9.2017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21.9.2017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21.9.2017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TYPOGRAFICKÁ PRAVIDLA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PRO ELEKTRONICKOU KOMUNIKACI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Závorky </a:t>
            </a:r>
            <a:r>
              <a:rPr lang="cs-CZ" smtClean="0"/>
              <a:t>a uvozovky – </a:t>
            </a:r>
            <a:r>
              <a:rPr lang="cs-CZ" dirty="0" smtClean="0"/>
              <a:t>s mezerami pouze na vnější straně</a:t>
            </a:r>
          </a:p>
          <a:p>
            <a:r>
              <a:rPr lang="cs-CZ" dirty="0" smtClean="0"/>
              <a:t>Uvozovky – v českém textu „výraz“, </a:t>
            </a:r>
            <a:br>
              <a:rPr lang="cs-CZ" dirty="0" smtClean="0"/>
            </a:br>
            <a:r>
              <a:rPr lang="cs-CZ" dirty="0" smtClean="0"/>
              <a:t>v anglickém textu “výraz“</a:t>
            </a:r>
          </a:p>
          <a:p>
            <a:r>
              <a:rPr lang="cs-CZ" dirty="0" smtClean="0"/>
              <a:t>Čísla – obvykle s tisíci oddělenými pevnou mezerou</a:t>
            </a:r>
          </a:p>
          <a:p>
            <a:r>
              <a:rPr lang="cs-CZ" dirty="0" smtClean="0"/>
              <a:t>Jednotky a procenta – s pevnou mezerou za hodnotou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PRAVIDEL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	závazná pravidla (daná zákonem)</a:t>
            </a:r>
          </a:p>
          <a:p>
            <a:pPr>
              <a:buNone/>
            </a:pPr>
            <a:r>
              <a:rPr lang="cs-CZ" dirty="0" smtClean="0"/>
              <a:t>	</a:t>
            </a:r>
          </a:p>
          <a:p>
            <a:pPr>
              <a:buNone/>
            </a:pPr>
            <a:r>
              <a:rPr lang="cs-CZ" dirty="0" smtClean="0"/>
              <a:t>	doporučená (normy)</a:t>
            </a:r>
          </a:p>
          <a:p>
            <a:pPr>
              <a:buNone/>
            </a:pPr>
            <a:r>
              <a:rPr lang="cs-CZ" dirty="0" smtClean="0"/>
              <a:t>	</a:t>
            </a:r>
          </a:p>
          <a:p>
            <a:pPr>
              <a:buNone/>
            </a:pPr>
            <a:r>
              <a:rPr lang="cs-CZ" dirty="0" smtClean="0"/>
              <a:t>	akceptovaná (např. komunitní)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FORMÁT A OKRAJE DOKUMENTU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Formát papíru: podle A nebo B řady (nejběžněji A4)</a:t>
            </a:r>
          </a:p>
          <a:p>
            <a:r>
              <a:rPr lang="cs-CZ" dirty="0" smtClean="0"/>
              <a:t>Okraje: stejně široké (nejběžněji 2,5 cm)</a:t>
            </a:r>
          </a:p>
          <a:p>
            <a:r>
              <a:rPr lang="cs-CZ" dirty="0" smtClean="0"/>
              <a:t>Velikost písma minimálně 10b., lépe 12b.</a:t>
            </a:r>
          </a:p>
          <a:p>
            <a:r>
              <a:rPr lang="cs-CZ" dirty="0" smtClean="0"/>
              <a:t>Základem je jednoduché řádkování, pro vyšší přehlednost je možno použít řádkování 1,5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PRAVIDLA PRO PSANÍ TEXTU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Patkové písmo (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Times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New Roman</a:t>
            </a:r>
            <a:r>
              <a:rPr lang="cs-CZ" dirty="0" smtClean="0"/>
              <a:t>) se doporučuje pro tištěný text</a:t>
            </a:r>
          </a:p>
          <a:p>
            <a:r>
              <a:rPr lang="cs-CZ" dirty="0" smtClean="0"/>
              <a:t>Bezpatkové písmo (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Arial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dirty="0" err="1" smtClean="0">
                <a:cs typeface="Arial" pitchFamily="34" charset="0"/>
              </a:rPr>
              <a:t>Calibri</a:t>
            </a:r>
            <a:r>
              <a:rPr lang="cs-CZ" dirty="0" smtClean="0"/>
              <a:t>) se doporučuje pro zobrazení na monitoru či projektoru</a:t>
            </a:r>
          </a:p>
          <a:p>
            <a:r>
              <a:rPr lang="cs-CZ" dirty="0" smtClean="0"/>
              <a:t>Neproporční písma (</a:t>
            </a:r>
            <a:r>
              <a:rPr lang="cs-CZ" dirty="0" err="1" smtClean="0">
                <a:latin typeface="Courier New" pitchFamily="49" charset="0"/>
                <a:cs typeface="Courier New" pitchFamily="49" charset="0"/>
              </a:rPr>
              <a:t>Courier</a:t>
            </a:r>
            <a:r>
              <a:rPr lang="cs-CZ" dirty="0" smtClean="0"/>
              <a:t>)  tj. se stejnou šířkou každého znaku, se používají pro zápis čísel nebo programového kódu.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OBECNÁ PRAVIDLA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/>
          </a:bodyPr>
          <a:lstStyle/>
          <a:p>
            <a:r>
              <a:rPr lang="cs-CZ" dirty="0" smtClean="0"/>
              <a:t>Používat max. 2-3 typy písma</a:t>
            </a:r>
          </a:p>
          <a:p>
            <a:r>
              <a:rPr lang="cs-CZ" dirty="0" smtClean="0"/>
              <a:t>Používat styly</a:t>
            </a:r>
          </a:p>
          <a:p>
            <a:r>
              <a:rPr lang="cs-CZ" dirty="0" smtClean="0"/>
              <a:t>Konzistentní formátování (textu, odstavců </a:t>
            </a:r>
            <a:br>
              <a:rPr lang="cs-CZ" dirty="0" smtClean="0"/>
            </a:br>
            <a:r>
              <a:rPr lang="cs-CZ" dirty="0" smtClean="0"/>
              <a:t>i stránek)</a:t>
            </a:r>
          </a:p>
          <a:p>
            <a:r>
              <a:rPr lang="cs-CZ" dirty="0" smtClean="0"/>
              <a:t>Kontrola pravopisu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ZVÝRAZNĚNÍ TEXTU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925144"/>
          </a:xfrm>
        </p:spPr>
        <p:txBody>
          <a:bodyPr/>
          <a:lstStyle/>
          <a:p>
            <a:r>
              <a:rPr lang="cs-CZ" dirty="0" smtClean="0"/>
              <a:t>Používat v přiměřené </a:t>
            </a:r>
            <a:r>
              <a:rPr lang="cs-CZ" dirty="0" smtClean="0"/>
              <a:t>míře, zvýrazňovat stejně v celém dokumentu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  <a:p>
            <a:r>
              <a:rPr lang="cs-CZ" dirty="0" smtClean="0"/>
              <a:t>Vložení do uvozovek</a:t>
            </a:r>
          </a:p>
          <a:p>
            <a:r>
              <a:rPr lang="cs-CZ" dirty="0" smtClean="0"/>
              <a:t>Vložení na samostatný řádek</a:t>
            </a:r>
          </a:p>
          <a:p>
            <a:r>
              <a:rPr lang="cs-CZ" dirty="0" smtClean="0"/>
              <a:t>Změnou písma – VELKÁ PÍSMENA, </a:t>
            </a:r>
            <a:r>
              <a:rPr lang="cs-CZ" b="1" dirty="0" smtClean="0"/>
              <a:t>tučné</a:t>
            </a:r>
            <a:r>
              <a:rPr lang="cs-CZ" dirty="0" smtClean="0"/>
              <a:t>, </a:t>
            </a:r>
            <a:r>
              <a:rPr lang="cs-CZ" i="1" dirty="0" smtClean="0"/>
              <a:t>kurzíva, </a:t>
            </a:r>
            <a:r>
              <a:rPr lang="cs-CZ" u="sng" dirty="0" smtClean="0"/>
              <a:t>podtržení</a:t>
            </a:r>
            <a:r>
              <a:rPr lang="cs-CZ" dirty="0" smtClean="0"/>
              <a:t>, změna fontu</a:t>
            </a:r>
          </a:p>
          <a:p>
            <a:r>
              <a:rPr lang="cs-CZ" spc="600" dirty="0" smtClean="0"/>
              <a:t>Proložení</a:t>
            </a:r>
            <a:endParaRPr lang="cs-CZ" spc="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DĚLENÍ SLOV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Dělení textu je méně obvyklé, používá se spíše u časopisů a novin, v odborném textu obvykle ne.</a:t>
            </a:r>
          </a:p>
          <a:p>
            <a:r>
              <a:rPr lang="cs-CZ" dirty="0" smtClean="0"/>
              <a:t>Ve Wordu se nastavuje pomocí Rozložení stránky/Dělení slov</a:t>
            </a:r>
            <a:br>
              <a:rPr lang="cs-CZ" dirty="0" smtClean="0"/>
            </a:br>
            <a:endParaRPr lang="cs-CZ" dirty="0" smtClean="0"/>
          </a:p>
          <a:p>
            <a:r>
              <a:rPr lang="cs-CZ" dirty="0" smtClean="0"/>
              <a:t>Nedělí se: nadpisy, </a:t>
            </a:r>
            <a:r>
              <a:rPr lang="cs-CZ" dirty="0" smtClean="0"/>
              <a:t>čísla, data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PRAVIDLA PRO PSANÍ TEXTU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158" y="1600200"/>
            <a:ext cx="8501122" cy="4972072"/>
          </a:xfrm>
        </p:spPr>
        <p:txBody>
          <a:bodyPr/>
          <a:lstStyle/>
          <a:p>
            <a:r>
              <a:rPr lang="cs-CZ" dirty="0" smtClean="0"/>
              <a:t>Předložky, obzvlášť jednopísmenné (k, s, z, v, …) nesmí zůstat na konci řádku – pro svázání </a:t>
            </a:r>
            <a:br>
              <a:rPr lang="cs-CZ" dirty="0" smtClean="0"/>
            </a:br>
            <a:r>
              <a:rPr lang="cs-CZ" dirty="0" smtClean="0"/>
              <a:t>s následujícím slovem se používá pevná mezera (Ctrl+Shift+mezera) </a:t>
            </a:r>
            <a:br>
              <a:rPr lang="cs-CZ" dirty="0" smtClean="0"/>
            </a:br>
            <a:r>
              <a:rPr lang="cs-CZ" dirty="0" smtClean="0"/>
              <a:t>pozn. nefunguje v MS </a:t>
            </a:r>
            <a:r>
              <a:rPr lang="cs-CZ" dirty="0" smtClean="0"/>
              <a:t>PowerPoint</a:t>
            </a:r>
            <a:r>
              <a:rPr lang="cs-CZ" dirty="0" smtClean="0"/>
              <a:t>, kde lze použít Alt+0160</a:t>
            </a:r>
          </a:p>
          <a:p>
            <a:r>
              <a:rPr lang="cs-CZ" dirty="0" smtClean="0"/>
              <a:t>Odsazení odstavců: </a:t>
            </a:r>
          </a:p>
          <a:p>
            <a:pPr>
              <a:buNone/>
            </a:pPr>
            <a:r>
              <a:rPr lang="cs-CZ" dirty="0" smtClean="0"/>
              <a:t>	nyní odděleny volným řádkem bez předsazení, dříve předsazeným prvním řádkem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11288"/>
          </a:xfrm>
        </p:spPr>
        <p:txBody>
          <a:bodyPr/>
          <a:lstStyle/>
          <a:p>
            <a:r>
              <a:rPr lang="cs-CZ" dirty="0" smtClean="0"/>
              <a:t>INTERPUNKČNÍ ZNAMÉNKA</a:t>
            </a:r>
            <a:br>
              <a:rPr lang="cs-CZ" dirty="0" smtClean="0"/>
            </a:br>
            <a:r>
              <a:rPr lang="cs-CZ" dirty="0" smtClean="0"/>
              <a:t>. , : </a:t>
            </a:r>
            <a:r>
              <a:rPr lang="en-US" dirty="0" smtClean="0"/>
              <a:t>;</a:t>
            </a:r>
            <a:r>
              <a:rPr lang="cs-CZ" dirty="0" smtClean="0"/>
              <a:t> ! 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714908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cs-CZ" dirty="0" smtClean="0"/>
              <a:t>Píší se přímo za poslední předcházející znak</a:t>
            </a:r>
          </a:p>
          <a:p>
            <a:pPr lvl="1"/>
            <a:r>
              <a:rPr lang="cs-CZ" dirty="0" smtClean="0"/>
              <a:t>Za nimi se vždy píše mezera (mimo názvu souborů, času, kapitol nebo dvou následujících znamének)</a:t>
            </a:r>
            <a:br>
              <a:rPr lang="cs-CZ" dirty="0" smtClean="0"/>
            </a:br>
            <a:endParaRPr lang="cs-CZ" dirty="0" smtClean="0"/>
          </a:p>
          <a:p>
            <a:r>
              <a:rPr lang="cs-CZ" dirty="0" smtClean="0"/>
              <a:t>Pomlčka (–) (Ctrl+numerické mínus) </a:t>
            </a:r>
          </a:p>
          <a:p>
            <a:pPr lvl="1"/>
            <a:r>
              <a:rPr lang="cs-CZ" dirty="0" smtClean="0"/>
              <a:t>Při výčtu hodnot			(klasické odrážky)</a:t>
            </a:r>
          </a:p>
          <a:p>
            <a:pPr lvl="1"/>
            <a:r>
              <a:rPr lang="cs-CZ" dirty="0" smtClean="0"/>
              <a:t>Při rozsahu hodnot, bez mezer	(str. 3–15)</a:t>
            </a:r>
          </a:p>
          <a:p>
            <a:pPr lvl="1"/>
            <a:r>
              <a:rPr lang="cs-CZ" dirty="0" smtClean="0"/>
              <a:t>U peněžních částek, bez mezer	(150,– Kč)</a:t>
            </a:r>
          </a:p>
          <a:p>
            <a:pPr lvl="1"/>
            <a:r>
              <a:rPr lang="cs-CZ" dirty="0" smtClean="0"/>
              <a:t>Vsuvka</a:t>
            </a:r>
          </a:p>
          <a:p>
            <a:r>
              <a:rPr lang="cs-CZ" dirty="0" smtClean="0"/>
              <a:t>Spojovník (-)</a:t>
            </a:r>
          </a:p>
          <a:p>
            <a:pPr lvl="1"/>
            <a:r>
              <a:rPr lang="cs-CZ" dirty="0" smtClean="0"/>
              <a:t>Ve složených výrazech, bez mezer	(česko-německý)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</TotalTime>
  <Words>236</Words>
  <Application>Microsoft Office PowerPoint</Application>
  <PresentationFormat>Předvádění na obrazovce (4:3)</PresentationFormat>
  <Paragraphs>50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TYPOGRAFICKÁ PRAVIDLA</vt:lpstr>
      <vt:lpstr>DRUHY PRAVIDEL</vt:lpstr>
      <vt:lpstr>FORMÁT A OKRAJE DOKUMENTU</vt:lpstr>
      <vt:lpstr>PRAVIDLA PRO PSANÍ TEXTU</vt:lpstr>
      <vt:lpstr>OBECNÁ PRAVIDLA</vt:lpstr>
      <vt:lpstr>ZVÝRAZNĚNÍ TEXTU</vt:lpstr>
      <vt:lpstr>DĚLENÍ SLOV</vt:lpstr>
      <vt:lpstr>PRAVIDLA PRO PSANÍ TEXTU</vt:lpstr>
      <vt:lpstr>INTERPUNKČNÍ ZNAMÉNKA . , : ; ! ?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TYPOGRAFICKÁ PRAVIDLA</dc:title>
  <cp:lastModifiedBy>Dvořák</cp:lastModifiedBy>
  <cp:revision>39</cp:revision>
  <dcterms:modified xsi:type="dcterms:W3CDTF">2017-09-21T14:30:30Z</dcterms:modified>
</cp:coreProperties>
</file>